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62" r:id="rId2"/>
    <p:sldId id="256" r:id="rId3"/>
    <p:sldId id="257" r:id="rId4"/>
    <p:sldId id="263" r:id="rId5"/>
    <p:sldId id="264" r:id="rId6"/>
    <p:sldId id="265" r:id="rId7"/>
    <p:sldId id="271" r:id="rId8"/>
    <p:sldId id="258" r:id="rId9"/>
    <p:sldId id="266" r:id="rId10"/>
    <p:sldId id="267" r:id="rId11"/>
    <p:sldId id="268" r:id="rId12"/>
    <p:sldId id="259" r:id="rId13"/>
    <p:sldId id="269" r:id="rId14"/>
    <p:sldId id="270"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58585"/>
    <a:srgbClr val="F98305"/>
    <a:srgbClr val="00A0E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63" autoAdjust="0"/>
    <p:restoredTop sz="84393" autoAdjust="0"/>
  </p:normalViewPr>
  <p:slideViewPr>
    <p:cSldViewPr snapToGrid="0" snapToObjects="1">
      <p:cViewPr>
        <p:scale>
          <a:sx n="110" d="100"/>
          <a:sy n="110" d="100"/>
        </p:scale>
        <p:origin x="-1360" y="-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71FDF2-4D9A-4443-B391-9B601A163FF0}" type="datetimeFigureOut">
              <a:rPr lang="en-US" smtClean="0"/>
              <a:t>8/17/16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DFE874-9EA1-4E42-8BE2-5DFAFCAAB630}" type="slidenum">
              <a:rPr lang="en-US" smtClean="0"/>
              <a:t>‹#›</a:t>
            </a:fld>
            <a:endParaRPr lang="en-US"/>
          </a:p>
        </p:txBody>
      </p:sp>
    </p:spTree>
    <p:extLst>
      <p:ext uri="{BB962C8B-B14F-4D97-AF65-F5344CB8AC3E}">
        <p14:creationId xmlns:p14="http://schemas.microsoft.com/office/powerpoint/2010/main" val="388542092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Shape 69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
        <p:nvSpPr>
          <p:cNvPr id="692" name="Shape 69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is the</a:t>
            </a:r>
            <a:r>
              <a:rPr lang="en-US" baseline="0" dirty="0" smtClean="0"/>
              <a:t> Southern Ocean so under-sampled? </a:t>
            </a:r>
          </a:p>
          <a:p>
            <a:endParaRPr lang="en-US" baseline="0" dirty="0" smtClean="0"/>
          </a:p>
          <a:p>
            <a:r>
              <a:rPr lang="en-US" baseline="0" dirty="0" smtClean="0"/>
              <a:t>The conditions are extremely harsh and hazardous. Waves in the Southern Ocean are enormous (Roaring 40s, Furious 50s, Shrieking 60s) because the winds blow around the entire globe unimpeded by any land mass; icebergs may form at any time of year throughout the ocean, and the remoteness makes the region out of reach of search and rescue.</a:t>
            </a:r>
          </a:p>
          <a:p>
            <a:endParaRPr lang="en-US" baseline="0" dirty="0" smtClean="0"/>
          </a:p>
          <a:p>
            <a:r>
              <a:rPr lang="en-US" baseline="0" dirty="0" smtClean="0"/>
              <a:t>Because of these hazards, we know less about the Southern Ocean than we do about the surface of Mars. Observations that do exist from the Southern Ocean come from research cruises, which cover very specific areas of the ocean, and can only be taken one at a time during one part of the year—austral summer. </a:t>
            </a:r>
            <a:endParaRPr lang="en-US" dirty="0"/>
          </a:p>
        </p:txBody>
      </p:sp>
      <p:sp>
        <p:nvSpPr>
          <p:cNvPr id="4" name="Slide Number Placeholder 3"/>
          <p:cNvSpPr>
            <a:spLocks noGrp="1"/>
          </p:cNvSpPr>
          <p:nvPr>
            <p:ph type="sldNum" sz="quarter" idx="10"/>
          </p:nvPr>
        </p:nvSpPr>
        <p:spPr/>
        <p:txBody>
          <a:bodyPr/>
          <a:lstStyle/>
          <a:p>
            <a:fld id="{F7DFE874-9EA1-4E42-8BE2-5DFAFCAAB630}" type="slidenum">
              <a:rPr lang="en-US" smtClean="0"/>
              <a:t>10</a:t>
            </a:fld>
            <a:endParaRPr lang="en-US"/>
          </a:p>
        </p:txBody>
      </p:sp>
    </p:spTree>
    <p:extLst>
      <p:ext uri="{BB962C8B-B14F-4D97-AF65-F5344CB8AC3E}">
        <p14:creationId xmlns:p14="http://schemas.microsoft.com/office/powerpoint/2010/main" val="1935376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“Biogeochemical” Float – a float that collects data on parameters including temperature, pressure, pH, nitrate, oxygen, backscatter, and salinity.</a:t>
            </a:r>
          </a:p>
          <a:p>
            <a:pPr marL="0" indent="0">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first</a:t>
            </a:r>
            <a:r>
              <a:rPr lang="en-US" baseline="0" dirty="0" smtClean="0"/>
              <a:t> of SOCCOM’s objectives is t</a:t>
            </a:r>
            <a:r>
              <a:rPr lang="en-US" dirty="0" smtClean="0"/>
              <a:t>o develop a new observing system for carbon, nutrients, and</a:t>
            </a:r>
            <a:r>
              <a:rPr lang="en-US" baseline="0" dirty="0" smtClean="0"/>
              <a:t> </a:t>
            </a:r>
            <a:r>
              <a:rPr lang="en-US" dirty="0" smtClean="0"/>
              <a:t>oxygen that will complement and expand on the existing observing system for heat and</a:t>
            </a:r>
            <a:r>
              <a:rPr lang="en-US" baseline="0" dirty="0" smtClean="0"/>
              <a:t> </a:t>
            </a:r>
            <a:r>
              <a:rPr lang="en-US" dirty="0" smtClean="0"/>
              <a:t>freshwater, and that is capable of providing sustained observations with seasonal resolution throughout the Southern Ocean and beyond the five to ten years that NSF might support the Center.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a:t>
            </a:r>
            <a:r>
              <a:rPr lang="en-US" baseline="0" dirty="0" smtClean="0"/>
              <a:t> will accomplish this task by deploying floats. Once deployed from the ship, these floats take continual measurements over the course of 5-6  years. The floats spend 10 days floating at a depth of 1000 meters (both to conserve energy—no need to collect data more than every 10 days) and to avoid icebergs. After floating under water for 10 days, the floats sink to a depth of 2000 using a buoyancy bladder.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float travels up towards the surface after sinking to 2000 meters. On its way up, it samples the ocean water at different depths, gathering data using optical sensors. As the float nears the surface, it takes continual temperature measurements, and if the water temperature nears the freezing point, the float will stop rising—sensing the presence of icebergs. It will return to its parking depth of 1000 meters. If the temperature is above freezing, it will rise all the way to the surface and relay its data via satellite to the lab. This way, scientists will continue to receive more and more data. As the floats explore the Southern Ocean.</a:t>
            </a:r>
            <a:endParaRPr lang="en-US" dirty="0" smtClean="0"/>
          </a:p>
        </p:txBody>
      </p:sp>
      <p:sp>
        <p:nvSpPr>
          <p:cNvPr id="4" name="Slide Number Placeholder 3"/>
          <p:cNvSpPr>
            <a:spLocks noGrp="1"/>
          </p:cNvSpPr>
          <p:nvPr>
            <p:ph type="sldNum" sz="quarter" idx="10"/>
          </p:nvPr>
        </p:nvSpPr>
        <p:spPr/>
        <p:txBody>
          <a:bodyPr/>
          <a:lstStyle/>
          <a:p>
            <a:fld id="{F7DFE874-9EA1-4E42-8BE2-5DFAFCAAB630}" type="slidenum">
              <a:rPr lang="en-US" smtClean="0"/>
              <a:t>11</a:t>
            </a:fld>
            <a:endParaRPr lang="en-US"/>
          </a:p>
        </p:txBody>
      </p:sp>
    </p:spTree>
    <p:extLst>
      <p:ext uri="{BB962C8B-B14F-4D97-AF65-F5344CB8AC3E}">
        <p14:creationId xmlns:p14="http://schemas.microsoft.com/office/powerpoint/2010/main" val="1935376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addition to building floats and collecting</a:t>
            </a:r>
            <a:r>
              <a:rPr lang="en-US" baseline="0" dirty="0" smtClean="0"/>
              <a:t> measurements, SOCCOM is using these measurements to estimate the</a:t>
            </a:r>
            <a:endParaRPr lang="en-US" dirty="0" smtClean="0"/>
          </a:p>
          <a:p>
            <a:endParaRPr lang="en-US" dirty="0" smtClean="0"/>
          </a:p>
          <a:p>
            <a:r>
              <a:rPr lang="en-US" dirty="0" smtClean="0"/>
              <a:t>Specific</a:t>
            </a:r>
            <a:r>
              <a:rPr lang="en-US" baseline="0" dirty="0" smtClean="0"/>
              <a:t> </a:t>
            </a:r>
            <a:r>
              <a:rPr lang="en-US" dirty="0" smtClean="0"/>
              <a:t>Goals for Modeling:</a:t>
            </a:r>
          </a:p>
          <a:p>
            <a:endParaRPr lang="en-US" dirty="0" smtClean="0"/>
          </a:p>
          <a:p>
            <a:r>
              <a:rPr lang="en-US" dirty="0" smtClean="0"/>
              <a:t>1. Create a</a:t>
            </a:r>
            <a:r>
              <a:rPr lang="en-US" baseline="0" dirty="0" smtClean="0"/>
              <a:t> new </a:t>
            </a:r>
            <a:r>
              <a:rPr lang="en-US" b="1" baseline="0" dirty="0" smtClean="0"/>
              <a:t>3D estimate</a:t>
            </a:r>
            <a:r>
              <a:rPr lang="en-US" baseline="0" dirty="0" smtClean="0"/>
              <a:t> that will map the Southern Ocean’s biogeochemistry over time including how carbon and heat are transferred between the air and the water and the cycling of nutrients. These models will be built using data from “physical observations”, the floats, and a new generation of eddy permitting eddy resolving ocean circulation models.</a:t>
            </a:r>
            <a:endParaRPr lang="en-US" dirty="0" smtClean="0"/>
          </a:p>
          <a:p>
            <a:endParaRPr lang="en-US" dirty="0" smtClean="0"/>
          </a:p>
          <a:p>
            <a:r>
              <a:rPr lang="en-US" dirty="0" smtClean="0"/>
              <a:t>2.</a:t>
            </a:r>
            <a:r>
              <a:rPr lang="en-US" baseline="0" dirty="0" smtClean="0"/>
              <a:t> Build </a:t>
            </a:r>
            <a:r>
              <a:rPr lang="en-US" b="1" baseline="0" dirty="0" smtClean="0"/>
              <a:t>tools for assessing the model simulations </a:t>
            </a:r>
            <a:r>
              <a:rPr lang="en-US" baseline="0" dirty="0" smtClean="0"/>
              <a:t>and project the role of winds and layering in affecting the impacts of warming on the ocean’s role in the climate.</a:t>
            </a:r>
          </a:p>
          <a:p>
            <a:endParaRPr lang="en-US" baseline="0" dirty="0" smtClean="0"/>
          </a:p>
          <a:p>
            <a:r>
              <a:rPr lang="en-US" baseline="0" dirty="0" smtClean="0"/>
              <a:t>3. Interact with the broader </a:t>
            </a:r>
            <a:r>
              <a:rPr lang="en-US" b="1" baseline="0" dirty="0" smtClean="0"/>
              <a:t>climate modeling community</a:t>
            </a:r>
            <a:r>
              <a:rPr lang="en-US" baseline="0" dirty="0" smtClean="0"/>
              <a:t> by developing a </a:t>
            </a:r>
            <a:r>
              <a:rPr lang="en-US" b="1" baseline="0" dirty="0" smtClean="0"/>
              <a:t>protocol for international model </a:t>
            </a:r>
            <a:r>
              <a:rPr lang="en-US" b="1" baseline="0" dirty="0" err="1" smtClean="0"/>
              <a:t>intercomparison</a:t>
            </a:r>
            <a:r>
              <a:rPr lang="en-US" b="1" baseline="0" dirty="0" smtClean="0"/>
              <a:t> (SOMIP) </a:t>
            </a:r>
            <a:r>
              <a:rPr lang="en-US" baseline="0" dirty="0" smtClean="0"/>
              <a:t>and encouraging the use of the new assessment tools, leading to a more collaborative and focused modeling community, able to simulate the Southern Ocean’s role in climate and biogeochemical cycles.</a:t>
            </a:r>
          </a:p>
          <a:p>
            <a:endParaRPr lang="en-US" baseline="0" dirty="0" smtClean="0"/>
          </a:p>
          <a:p>
            <a:r>
              <a:rPr lang="en-US" baseline="0" dirty="0" smtClean="0"/>
              <a:t>4. </a:t>
            </a:r>
            <a:r>
              <a:rPr lang="en-US" dirty="0" smtClean="0"/>
              <a:t>Develop improved parameterizations for the </a:t>
            </a:r>
            <a:r>
              <a:rPr lang="en-US" b="1" dirty="0" smtClean="0"/>
              <a:t>next generation</a:t>
            </a:r>
            <a:r>
              <a:rPr lang="en-US" dirty="0" smtClean="0"/>
              <a:t> of climate models</a:t>
            </a:r>
            <a:endParaRPr lang="en-US" dirty="0"/>
          </a:p>
        </p:txBody>
      </p:sp>
      <p:sp>
        <p:nvSpPr>
          <p:cNvPr id="4" name="Slide Number Placeholder 3"/>
          <p:cNvSpPr>
            <a:spLocks noGrp="1"/>
          </p:cNvSpPr>
          <p:nvPr>
            <p:ph type="sldNum" sz="quarter" idx="10"/>
          </p:nvPr>
        </p:nvSpPr>
        <p:spPr/>
        <p:txBody>
          <a:bodyPr/>
          <a:lstStyle/>
          <a:p>
            <a:fld id="{F7DFE874-9EA1-4E42-8BE2-5DFAFCAAB630}" type="slidenum">
              <a:rPr lang="en-US" smtClean="0"/>
              <a:t>12</a:t>
            </a:fld>
            <a:endParaRPr lang="en-US"/>
          </a:p>
        </p:txBody>
      </p:sp>
    </p:spTree>
    <p:extLst>
      <p:ext uri="{BB962C8B-B14F-4D97-AF65-F5344CB8AC3E}">
        <p14:creationId xmlns:p14="http://schemas.microsoft.com/office/powerpoint/2010/main" val="3977467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Where we’re headed…Climate</a:t>
            </a:r>
            <a:r>
              <a:rPr lang="en-US" i="1" baseline="0" dirty="0" smtClean="0"/>
              <a:t> Change</a:t>
            </a:r>
          </a:p>
          <a:p>
            <a:endParaRPr lang="en-US" i="1" baseline="0" dirty="0" smtClean="0"/>
          </a:p>
          <a:p>
            <a:r>
              <a:rPr lang="en-US" dirty="0" smtClean="0"/>
              <a:t>When</a:t>
            </a:r>
            <a:r>
              <a:rPr lang="en-US" baseline="0" dirty="0" smtClean="0"/>
              <a:t> we burn fossil fuels, we pump CO2 and other greenhouse gases into the atmosphere. Those emission perpetuate climate change, making our atmosphere and ocean more concentrated with carbon and hotter.</a:t>
            </a:r>
          </a:p>
          <a:p>
            <a:endParaRPr lang="en-US" baseline="0" dirty="0" smtClean="0"/>
          </a:p>
          <a:p>
            <a:r>
              <a:rPr lang="en-US" baseline="0" dirty="0" smtClean="0"/>
              <a:t>It’s not clear how long it will take before we decrease our emissions and it’s not clear by how much, so it isn’t clear what our atmosphere will look like in 25, 50, 100 years.</a:t>
            </a:r>
          </a:p>
          <a:p>
            <a:endParaRPr lang="en-US" baseline="0" dirty="0" smtClean="0"/>
          </a:p>
          <a:p>
            <a:r>
              <a:rPr lang="en-US" baseline="0" dirty="0" smtClean="0"/>
              <a:t>However, by looking at the status quo and try to understand how carbon interacts with the surface with the ocean. The rate of carbon and heat absorption in the Southern Ocean and its physical dynamics will tell scientists how susceptible the oceans will be to further emissions and consequently give us some indication of the fate of the Earth’s atmosphere and estimates for land absorption of heat and CO2.</a:t>
            </a:r>
          </a:p>
          <a:p>
            <a:endParaRPr lang="en-US" baseline="0" dirty="0" smtClean="0"/>
          </a:p>
          <a:p>
            <a:r>
              <a:rPr lang="en-US" baseline="0" dirty="0" smtClean="0"/>
              <a:t>Understanding the Southern Ocean will allow us to understand our climate and how it will change in the future.</a:t>
            </a:r>
          </a:p>
        </p:txBody>
      </p:sp>
      <p:sp>
        <p:nvSpPr>
          <p:cNvPr id="4" name="Slide Number Placeholder 3"/>
          <p:cNvSpPr>
            <a:spLocks noGrp="1"/>
          </p:cNvSpPr>
          <p:nvPr>
            <p:ph type="sldNum" sz="quarter" idx="10"/>
          </p:nvPr>
        </p:nvSpPr>
        <p:spPr/>
        <p:txBody>
          <a:bodyPr/>
          <a:lstStyle/>
          <a:p>
            <a:fld id="{F7DFE874-9EA1-4E42-8BE2-5DFAFCAAB630}" type="slidenum">
              <a:rPr lang="en-US" smtClean="0"/>
              <a:t>13</a:t>
            </a:fld>
            <a:endParaRPr lang="en-US"/>
          </a:p>
        </p:txBody>
      </p:sp>
    </p:spTree>
    <p:extLst>
      <p:ext uri="{BB962C8B-B14F-4D97-AF65-F5344CB8AC3E}">
        <p14:creationId xmlns:p14="http://schemas.microsoft.com/office/powerpoint/2010/main" val="3977467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Flickr: https://</a:t>
            </a:r>
            <a:r>
              <a:rPr lang="en-US" dirty="0" err="1" smtClean="0"/>
              <a:t>www.flickr.com</a:t>
            </a:r>
            <a:r>
              <a:rPr lang="en-US" dirty="0" smtClean="0"/>
              <a:t>/photos/139764369@N07/albums (SOCCOM Project)</a:t>
            </a:r>
          </a:p>
          <a:p>
            <a:r>
              <a:rPr lang="en-US" dirty="0" err="1" smtClean="0"/>
              <a:t>Instagram</a:t>
            </a:r>
            <a:r>
              <a:rPr lang="en-US" dirty="0" smtClean="0"/>
              <a:t>: @</a:t>
            </a:r>
            <a:r>
              <a:rPr lang="en-US" dirty="0" err="1" smtClean="0"/>
              <a:t>soccomproject</a:t>
            </a:r>
            <a:endParaRPr lang="en-US" dirty="0" smtClean="0"/>
          </a:p>
          <a:p>
            <a:r>
              <a:rPr lang="en-US" dirty="0" smtClean="0"/>
              <a:t>Twitter: https://</a:t>
            </a:r>
            <a:r>
              <a:rPr lang="en-US" dirty="0" err="1" smtClean="0"/>
              <a:t>twitter.com</a:t>
            </a:r>
            <a:r>
              <a:rPr lang="en-US" dirty="0" smtClean="0"/>
              <a:t>/</a:t>
            </a:r>
            <a:r>
              <a:rPr lang="en-US" dirty="0" err="1" smtClean="0"/>
              <a:t>SOCCOMProject</a:t>
            </a:r>
            <a:endParaRPr lang="en-US" dirty="0" smtClean="0"/>
          </a:p>
          <a:p>
            <a:r>
              <a:rPr lang="en-US" baseline="0" dirty="0" smtClean="0"/>
              <a:t>Facebook: https://</a:t>
            </a:r>
            <a:r>
              <a:rPr lang="en-US" baseline="0" dirty="0" err="1" smtClean="0"/>
              <a:t>www.facebook.com</a:t>
            </a:r>
            <a:r>
              <a:rPr lang="en-US" baseline="0" dirty="0" smtClean="0"/>
              <a:t>/</a:t>
            </a:r>
            <a:r>
              <a:rPr lang="en-US" baseline="0" dirty="0" err="1" smtClean="0"/>
              <a:t>soccom.princeton</a:t>
            </a:r>
            <a:r>
              <a:rPr lang="en-US" baseline="0" dirty="0" smtClean="0"/>
              <a:t>/?</a:t>
            </a:r>
            <a:r>
              <a:rPr lang="en-US" baseline="0" dirty="0" err="1" smtClean="0"/>
              <a:t>fref</a:t>
            </a:r>
            <a:r>
              <a:rPr lang="en-US" baseline="0" dirty="0" smtClean="0"/>
              <a:t>=</a:t>
            </a:r>
            <a:r>
              <a:rPr lang="en-US" baseline="0" dirty="0" err="1" smtClean="0"/>
              <a:t>ts</a:t>
            </a:r>
            <a:endParaRPr lang="en-US" dirty="0" smtClean="0"/>
          </a:p>
          <a:p>
            <a:r>
              <a:rPr lang="en-US" dirty="0" smtClean="0"/>
              <a:t>YouTube: https://</a:t>
            </a:r>
            <a:r>
              <a:rPr lang="en-US" dirty="0" err="1" smtClean="0"/>
              <a:t>www.youtube.com</a:t>
            </a:r>
            <a:r>
              <a:rPr lang="en-US" dirty="0" smtClean="0"/>
              <a:t>/channel/UCitgNcM528kXbi-6x2hQBKQ</a:t>
            </a:r>
          </a:p>
          <a:p>
            <a:r>
              <a:rPr lang="en-US" dirty="0" smtClean="0"/>
              <a:t>SOCCOM</a:t>
            </a:r>
            <a:r>
              <a:rPr lang="en-US" baseline="0" dirty="0" smtClean="0"/>
              <a:t> website: </a:t>
            </a:r>
            <a:r>
              <a:rPr lang="en-US" baseline="0" dirty="0" err="1" smtClean="0"/>
              <a:t>soccom.princeton.edu</a:t>
            </a:r>
            <a:endParaRPr lang="en-US" baseline="0" dirty="0" smtClean="0"/>
          </a:p>
          <a:p>
            <a:r>
              <a:rPr lang="en-US" baseline="0" dirty="0" smtClean="0"/>
              <a:t>Climate Central Page: http://</a:t>
            </a:r>
            <a:r>
              <a:rPr lang="en-US" baseline="0" dirty="0" err="1" smtClean="0"/>
              <a:t>www.climatecentral.org</a:t>
            </a:r>
            <a:r>
              <a:rPr lang="en-US" baseline="0" dirty="0" smtClean="0"/>
              <a:t>/what-we-do/our-programs/</a:t>
            </a:r>
            <a:r>
              <a:rPr lang="en-US" baseline="0" dirty="0" err="1" smtClean="0"/>
              <a:t>soccom</a:t>
            </a:r>
            <a:endParaRPr lang="en-US" baseline="0" dirty="0" smtClean="0"/>
          </a:p>
          <a:p>
            <a:r>
              <a:rPr lang="en-US" baseline="0" dirty="0" smtClean="0"/>
              <a:t>Video modules pages: Google Drive</a:t>
            </a:r>
            <a:endParaRPr lang="en-US" dirty="0"/>
          </a:p>
        </p:txBody>
      </p:sp>
      <p:sp>
        <p:nvSpPr>
          <p:cNvPr id="4" name="Slide Number Placeholder 3"/>
          <p:cNvSpPr>
            <a:spLocks noGrp="1"/>
          </p:cNvSpPr>
          <p:nvPr>
            <p:ph type="sldNum" sz="quarter" idx="10"/>
          </p:nvPr>
        </p:nvSpPr>
        <p:spPr/>
        <p:txBody>
          <a:bodyPr/>
          <a:lstStyle/>
          <a:p>
            <a:fld id="{F7DFE874-9EA1-4E42-8BE2-5DFAFCAAB630}" type="slidenum">
              <a:rPr lang="en-US" smtClean="0"/>
              <a:t>14</a:t>
            </a:fld>
            <a:endParaRPr lang="en-US"/>
          </a:p>
        </p:txBody>
      </p:sp>
    </p:spTree>
    <p:extLst>
      <p:ext uri="{BB962C8B-B14F-4D97-AF65-F5344CB8AC3E}">
        <p14:creationId xmlns:p14="http://schemas.microsoft.com/office/powerpoint/2010/main" val="3977467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Southern Ocean Carbon and Climate Observations and Modeling project (SOCCOM) is</a:t>
            </a:r>
            <a:r>
              <a:rPr lang="en-US" baseline="0" dirty="0" smtClean="0"/>
              <a:t> an NSF-sponsored program focused on unlocking the mysteries of the Southern Ocean and determining its influence on the climate.</a:t>
            </a:r>
            <a:endParaRPr lang="en-US" dirty="0"/>
          </a:p>
        </p:txBody>
      </p:sp>
      <p:sp>
        <p:nvSpPr>
          <p:cNvPr id="4" name="Slide Number Placeholder 3"/>
          <p:cNvSpPr>
            <a:spLocks noGrp="1"/>
          </p:cNvSpPr>
          <p:nvPr>
            <p:ph type="sldNum" sz="quarter" idx="10"/>
          </p:nvPr>
        </p:nvSpPr>
        <p:spPr/>
        <p:txBody>
          <a:bodyPr/>
          <a:lstStyle/>
          <a:p>
            <a:fld id="{F7DFE874-9EA1-4E42-8BE2-5DFAFCAAB630}" type="slidenum">
              <a:rPr lang="en-US" smtClean="0"/>
              <a:t>2</a:t>
            </a:fld>
            <a:endParaRPr lang="en-US"/>
          </a:p>
        </p:txBody>
      </p:sp>
    </p:spTree>
    <p:extLst>
      <p:ext uri="{BB962C8B-B14F-4D97-AF65-F5344CB8AC3E}">
        <p14:creationId xmlns:p14="http://schemas.microsoft.com/office/powerpoint/2010/main" val="168024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do we care about the Southern Ocean?</a:t>
            </a:r>
            <a:endParaRPr lang="en-US" dirty="0"/>
          </a:p>
        </p:txBody>
      </p:sp>
      <p:sp>
        <p:nvSpPr>
          <p:cNvPr id="4" name="Slide Number Placeholder 3"/>
          <p:cNvSpPr>
            <a:spLocks noGrp="1"/>
          </p:cNvSpPr>
          <p:nvPr>
            <p:ph type="sldNum" sz="quarter" idx="10"/>
          </p:nvPr>
        </p:nvSpPr>
        <p:spPr/>
        <p:txBody>
          <a:bodyPr/>
          <a:lstStyle/>
          <a:p>
            <a:fld id="{F7DFE874-9EA1-4E42-8BE2-5DFAFCAAB630}" type="slidenum">
              <a:rPr lang="en-US" smtClean="0"/>
              <a:t>3</a:t>
            </a:fld>
            <a:endParaRPr lang="en-US"/>
          </a:p>
        </p:txBody>
      </p:sp>
    </p:spTree>
    <p:extLst>
      <p:ext uri="{BB962C8B-B14F-4D97-AF65-F5344CB8AC3E}">
        <p14:creationId xmlns:p14="http://schemas.microsoft.com/office/powerpoint/2010/main" val="3092721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r>
              <a:rPr lang="en-US" sz="1200" b="0" i="0" u="none" strike="noStrike" cap="none" dirty="0" smtClean="0">
                <a:solidFill>
                  <a:srgbClr val="000000"/>
                </a:solidFill>
                <a:latin typeface="Open Sans"/>
                <a:ea typeface="Open Sans"/>
                <a:cs typeface="Open Sans"/>
                <a:sym typeface="Open Sans"/>
              </a:rPr>
              <a:t>The Southern</a:t>
            </a:r>
            <a:r>
              <a:rPr lang="en-US" sz="1200" b="0" i="0" u="none" strike="noStrike" cap="none" baseline="0" dirty="0" smtClean="0">
                <a:solidFill>
                  <a:srgbClr val="000000"/>
                </a:solidFill>
                <a:latin typeface="Open Sans"/>
                <a:ea typeface="Open Sans"/>
                <a:cs typeface="Open Sans"/>
                <a:sym typeface="Open Sans"/>
              </a:rPr>
              <a:t> Ocean is the place where some very important dynamics take place that affect the rest of the world’s oceans.</a:t>
            </a: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r>
              <a:rPr lang="en-US" sz="1200" b="0" i="0" u="none" strike="noStrike" cap="none" baseline="0" dirty="0" smtClean="0">
                <a:solidFill>
                  <a:srgbClr val="000000"/>
                </a:solidFill>
                <a:latin typeface="Open Sans"/>
                <a:ea typeface="Open Sans"/>
                <a:cs typeface="Open Sans"/>
                <a:sym typeface="Open Sans"/>
              </a:rPr>
              <a:t>The Southern Ocean is the only place in the world where deep water, which has sunk to the depths of the oceans in other parts of the world, upwells to the surface. This happens because the westerly winds in the Southern hemisphere push surface water open, allowing deep water to upwell. The upwelling has huge impacts on the Earth’s atmosphere and climate. </a:t>
            </a: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r>
              <a:rPr lang="en-US" sz="1200" b="0" i="0" u="none" strike="noStrike" cap="none" baseline="0" dirty="0" smtClean="0">
                <a:solidFill>
                  <a:srgbClr val="000000"/>
                </a:solidFill>
                <a:latin typeface="Open Sans"/>
                <a:ea typeface="Open Sans"/>
                <a:cs typeface="Open Sans"/>
                <a:sym typeface="Open Sans"/>
              </a:rPr>
              <a:t>This deep water that comes to the surface in the Southern Ocean is cold, and easily absorbs heat from the atmosphere, and it is also rich in nutrients, providing the food source for ¾  of the biological production in the rest of the oceans. Because the upwelled water refreshes the surface water, it can continually absorb far more carbon from the atmosphere.</a:t>
            </a:r>
            <a:endParaRPr lang="en-US" sz="1200" b="0" i="0" u="none" strike="noStrike" cap="none" dirty="0" smtClean="0">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ct val="25000"/>
              <a:buFont typeface="Open Sans"/>
              <a:buNone/>
            </a:pPr>
            <a:endParaRPr lang="en-US" sz="1200" b="0" i="0" u="none" strike="noStrike" cap="none" dirty="0">
              <a:solidFill>
                <a:srgbClr val="000000"/>
              </a:solidFill>
              <a:latin typeface="Open Sans"/>
              <a:ea typeface="Open Sans"/>
              <a:cs typeface="Open Sans"/>
              <a:sym typeface="Open Sans"/>
            </a:endParaRPr>
          </a:p>
        </p:txBody>
      </p:sp>
      <p:sp>
        <p:nvSpPr>
          <p:cNvPr id="4" name="Slide Number Placeholder 3"/>
          <p:cNvSpPr>
            <a:spLocks noGrp="1"/>
          </p:cNvSpPr>
          <p:nvPr>
            <p:ph type="sldNum" sz="quarter" idx="10"/>
          </p:nvPr>
        </p:nvSpPr>
        <p:spPr/>
        <p:txBody>
          <a:bodyPr/>
          <a:lstStyle/>
          <a:p>
            <a:fld id="{F7DFE874-9EA1-4E42-8BE2-5DFAFCAAB630}" type="slidenum">
              <a:rPr lang="en-US" smtClean="0"/>
              <a:t>4</a:t>
            </a:fld>
            <a:endParaRPr lang="en-US"/>
          </a:p>
        </p:txBody>
      </p:sp>
    </p:spTree>
    <p:extLst>
      <p:ext uri="{BB962C8B-B14F-4D97-AF65-F5344CB8AC3E}">
        <p14:creationId xmlns:p14="http://schemas.microsoft.com/office/powerpoint/2010/main" val="845754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r>
              <a:rPr lang="en-US" sz="1200" b="0" i="0" u="none" strike="noStrike" cap="none" dirty="0" smtClean="0">
                <a:solidFill>
                  <a:srgbClr val="000000"/>
                </a:solidFill>
                <a:latin typeface="Open Sans"/>
                <a:ea typeface="Open Sans"/>
                <a:cs typeface="Open Sans"/>
                <a:sym typeface="Open Sans"/>
              </a:rPr>
              <a:t>If the excess heat in the system that is now in the ocean were in the atmosphere, surface air temperatures would be 100°C warmer.</a:t>
            </a:r>
            <a:endParaRPr lang="en-US" sz="1200" b="0" i="0" u="none" strike="noStrike" cap="none" baseline="0" dirty="0" smtClean="0">
              <a:solidFill>
                <a:srgbClr val="000000"/>
              </a:solidFill>
              <a:latin typeface="Open Sans"/>
              <a:ea typeface="Open Sans"/>
              <a:cs typeface="Open Sans"/>
              <a:sym typeface="Open Sans"/>
            </a:endParaRP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r>
              <a:rPr lang="en-US" sz="1200" b="0" i="0" u="none" strike="noStrike" cap="none" dirty="0" smtClean="0">
                <a:solidFill>
                  <a:srgbClr val="000000"/>
                </a:solidFill>
                <a:latin typeface="Open Sans"/>
                <a:ea typeface="Open Sans"/>
                <a:cs typeface="Open Sans"/>
                <a:sym typeface="Open Sans"/>
              </a:rPr>
              <a:t>The</a:t>
            </a:r>
            <a:r>
              <a:rPr lang="en-US" sz="1200" b="0" i="0" u="none" strike="noStrike" cap="none" baseline="0" dirty="0" smtClean="0">
                <a:solidFill>
                  <a:srgbClr val="000000"/>
                </a:solidFill>
                <a:latin typeface="Open Sans"/>
                <a:ea typeface="Open Sans"/>
                <a:cs typeface="Open Sans"/>
                <a:sym typeface="Open Sans"/>
              </a:rPr>
              <a:t> majority of heat absorption (93%) from the atmosphere by the Earth takes place in the ocean, and t</a:t>
            </a:r>
            <a:r>
              <a:rPr lang="en-US" sz="1200" b="0" i="0" u="none" strike="noStrike" cap="none" dirty="0" smtClean="0">
                <a:solidFill>
                  <a:srgbClr val="000000"/>
                </a:solidFill>
                <a:latin typeface="Open Sans"/>
                <a:ea typeface="Open Sans"/>
                <a:cs typeface="Open Sans"/>
                <a:sym typeface="Open Sans"/>
              </a:rPr>
              <a:t>he Southern</a:t>
            </a:r>
            <a:r>
              <a:rPr lang="en-US" sz="1200" b="0" i="0" u="none" strike="noStrike" cap="none" baseline="0" dirty="0" smtClean="0">
                <a:solidFill>
                  <a:srgbClr val="000000"/>
                </a:solidFill>
                <a:latin typeface="Open Sans"/>
                <a:ea typeface="Open Sans"/>
                <a:cs typeface="Open Sans"/>
                <a:sym typeface="Open Sans"/>
              </a:rPr>
              <a:t> Ocean </a:t>
            </a:r>
            <a:r>
              <a:rPr lang="en-US" sz="1200" b="0" i="0" u="none" strike="noStrike" cap="none" dirty="0" smtClean="0">
                <a:solidFill>
                  <a:srgbClr val="000000"/>
                </a:solidFill>
                <a:latin typeface="Open Sans"/>
                <a:ea typeface="Open Sans"/>
                <a:cs typeface="Open Sans"/>
                <a:sym typeface="Open Sans"/>
              </a:rPr>
              <a:t>accounts for </a:t>
            </a:r>
            <a:r>
              <a:rPr lang="en-US" sz="1200" b="1" i="0" u="none" strike="noStrike" cap="none" dirty="0" smtClean="0">
                <a:solidFill>
                  <a:srgbClr val="000000"/>
                </a:solidFill>
                <a:latin typeface="Open Sans"/>
                <a:ea typeface="Open Sans"/>
                <a:cs typeface="Open Sans"/>
                <a:sym typeface="Open Sans"/>
              </a:rPr>
              <a:t>67-98%</a:t>
            </a:r>
            <a:r>
              <a:rPr lang="en-US" sz="1200" b="1" i="0" u="none" strike="noStrike" cap="none" baseline="0" dirty="0" smtClean="0">
                <a:solidFill>
                  <a:srgbClr val="000000"/>
                </a:solidFill>
                <a:latin typeface="Open Sans"/>
                <a:ea typeface="Open Sans"/>
                <a:cs typeface="Open Sans"/>
                <a:sym typeface="Open Sans"/>
              </a:rPr>
              <a:t> </a:t>
            </a:r>
            <a:r>
              <a:rPr lang="en-US" sz="1200" b="0" i="0" u="none" strike="noStrike" cap="none" baseline="0" dirty="0" smtClean="0">
                <a:solidFill>
                  <a:srgbClr val="000000"/>
                </a:solidFill>
                <a:latin typeface="Open Sans"/>
                <a:ea typeface="Open Sans"/>
                <a:cs typeface="Open Sans"/>
                <a:sym typeface="Open Sans"/>
              </a:rPr>
              <a:t>o</a:t>
            </a:r>
            <a:r>
              <a:rPr lang="en-US" sz="1200" b="0" i="0" u="none" strike="noStrike" cap="none" dirty="0" smtClean="0">
                <a:solidFill>
                  <a:srgbClr val="000000"/>
                </a:solidFill>
                <a:latin typeface="Open Sans"/>
                <a:ea typeface="Open Sans"/>
                <a:cs typeface="Open Sans"/>
                <a:sym typeface="Open Sans"/>
              </a:rPr>
              <a:t>f the excess heat that</a:t>
            </a:r>
            <a:r>
              <a:rPr lang="en-US" sz="1200" b="0" i="0" u="none" strike="noStrike" cap="none" baseline="0" dirty="0" smtClean="0">
                <a:solidFill>
                  <a:srgbClr val="000000"/>
                </a:solidFill>
                <a:latin typeface="Open Sans"/>
                <a:ea typeface="Open Sans"/>
                <a:cs typeface="Open Sans"/>
                <a:sym typeface="Open Sans"/>
              </a:rPr>
              <a:t> </a:t>
            </a:r>
            <a:r>
              <a:rPr lang="en-US" sz="1200" b="0" i="0" u="none" strike="noStrike" cap="none" dirty="0" smtClean="0">
                <a:solidFill>
                  <a:srgbClr val="000000"/>
                </a:solidFill>
                <a:latin typeface="Open Sans"/>
                <a:ea typeface="Open Sans"/>
                <a:cs typeface="Open Sans"/>
                <a:sym typeface="Open Sans"/>
              </a:rPr>
              <a:t>is transferred from the atmosphere into the ocean each year.</a:t>
            </a: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defTabSz="457200" rtl="0" eaLnBrk="1" fontAlgn="auto" latinLnBrk="0" hangingPunct="1">
              <a:lnSpc>
                <a:spcPct val="100000"/>
              </a:lnSpc>
              <a:spcBef>
                <a:spcPts val="0"/>
              </a:spcBef>
              <a:spcAft>
                <a:spcPts val="0"/>
              </a:spcAft>
              <a:buClr>
                <a:srgbClr val="000000"/>
              </a:buClr>
              <a:buSzPct val="25000"/>
              <a:buFont typeface="Open Sans"/>
              <a:buNone/>
              <a:tabLst/>
              <a:defRPr/>
            </a:pPr>
            <a:r>
              <a:rPr lang="en-US" sz="1200" b="0" i="0" u="none" strike="noStrike" cap="none" baseline="0" dirty="0" smtClean="0">
                <a:solidFill>
                  <a:srgbClr val="000000"/>
                </a:solidFill>
                <a:latin typeface="Open Sans"/>
                <a:ea typeface="Open Sans"/>
                <a:cs typeface="Open Sans"/>
                <a:sym typeface="Open Sans"/>
              </a:rPr>
              <a:t>As the global ocean warms and in particular the Southern Ocean, the ecology of the Southern Ocean changes. Scientists would like to be able to know that heat transfer takes place and how it will change in the future as the Earth continues to warm.</a:t>
            </a:r>
            <a:endParaRPr lang="en-US" sz="1200" b="0" i="0" u="none" strike="noStrike" cap="none" dirty="0" smtClean="0">
              <a:solidFill>
                <a:srgbClr val="000000"/>
              </a:solidFill>
              <a:latin typeface="Open Sans"/>
              <a:ea typeface="Open Sans"/>
              <a:cs typeface="Open Sans"/>
              <a:sym typeface="Open Sans"/>
            </a:endParaRPr>
          </a:p>
        </p:txBody>
      </p:sp>
      <p:sp>
        <p:nvSpPr>
          <p:cNvPr id="4" name="Slide Number Placeholder 3"/>
          <p:cNvSpPr>
            <a:spLocks noGrp="1"/>
          </p:cNvSpPr>
          <p:nvPr>
            <p:ph type="sldNum" sz="quarter" idx="10"/>
          </p:nvPr>
        </p:nvSpPr>
        <p:spPr/>
        <p:txBody>
          <a:bodyPr/>
          <a:lstStyle/>
          <a:p>
            <a:fld id="{F7DFE874-9EA1-4E42-8BE2-5DFAFCAAB630}" type="slidenum">
              <a:rPr lang="en-US" smtClean="0"/>
              <a:t>5</a:t>
            </a:fld>
            <a:endParaRPr lang="en-US"/>
          </a:p>
        </p:txBody>
      </p:sp>
    </p:spTree>
    <p:extLst>
      <p:ext uri="{BB962C8B-B14F-4D97-AF65-F5344CB8AC3E}">
        <p14:creationId xmlns:p14="http://schemas.microsoft.com/office/powerpoint/2010/main" val="845754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rgbClr val="000000"/>
                </a:solidFill>
                <a:latin typeface="Open Sans"/>
                <a:ea typeface="Open Sans"/>
                <a:cs typeface="Open Sans"/>
                <a:sym typeface="Open Sans"/>
              </a:rPr>
              <a:t>High inventories</a:t>
            </a:r>
            <a:r>
              <a:rPr lang="en-US" sz="1200" b="0" i="0" u="none" strike="noStrike" cap="none" baseline="0" dirty="0" smtClean="0">
                <a:solidFill>
                  <a:srgbClr val="000000"/>
                </a:solidFill>
                <a:latin typeface="Open Sans"/>
                <a:ea typeface="Open Sans"/>
                <a:cs typeface="Open Sans"/>
                <a:sym typeface="Open Sans"/>
              </a:rPr>
              <a:t> a</a:t>
            </a:r>
            <a:r>
              <a:rPr lang="en-US" sz="1200" b="0" i="0" u="none" strike="noStrike" cap="none" dirty="0" smtClean="0">
                <a:solidFill>
                  <a:srgbClr val="000000"/>
                </a:solidFill>
                <a:latin typeface="Open Sans"/>
                <a:ea typeface="Open Sans"/>
                <a:cs typeface="Open Sans"/>
                <a:sym typeface="Open Sans"/>
              </a:rPr>
              <a:t>re associated with deep water formation in the North Atlantic</a:t>
            </a:r>
            <a:r>
              <a:rPr lang="en-US" sz="1200" b="0" i="0" u="none" strike="noStrike" cap="none" baseline="0" dirty="0" smtClean="0">
                <a:solidFill>
                  <a:srgbClr val="000000"/>
                </a:solidFill>
                <a:latin typeface="Open Sans"/>
                <a:ea typeface="Open Sans"/>
                <a:cs typeface="Open Sans"/>
                <a:sym typeface="Open Sans"/>
              </a:rPr>
              <a:t> </a:t>
            </a:r>
            <a:r>
              <a:rPr lang="en-US" sz="1200" b="0" i="0" u="none" strike="noStrike" cap="none" dirty="0" smtClean="0">
                <a:solidFill>
                  <a:srgbClr val="000000"/>
                </a:solidFill>
                <a:latin typeface="Open Sans"/>
                <a:ea typeface="Open Sans"/>
                <a:cs typeface="Open Sans"/>
                <a:sym typeface="Open Sans"/>
              </a:rPr>
              <a:t>and intermediate and mode water formation between 30°S and 50°S.</a:t>
            </a:r>
          </a:p>
          <a:p>
            <a:pPr marL="0" marR="0" lvl="0" indent="0" algn="l" rtl="0">
              <a:spcBef>
                <a:spcPts val="0"/>
              </a:spcBef>
              <a:buSzPct val="25000"/>
              <a:buNone/>
            </a:pPr>
            <a:endParaRPr lang="en-US" sz="1200" b="0" i="0" u="none" strike="noStrike" cap="none" dirty="0" smtClean="0">
              <a:solidFill>
                <a:srgbClr val="000000"/>
              </a:solidFill>
              <a:latin typeface="Open Sans"/>
              <a:ea typeface="Open Sans"/>
              <a:cs typeface="Open Sans"/>
              <a:sym typeface="Open Sans"/>
            </a:endParaRPr>
          </a:p>
          <a:p>
            <a:pPr marL="0" marR="0" lvl="0" indent="0" algn="l" rtl="0">
              <a:spcBef>
                <a:spcPts val="0"/>
              </a:spcBef>
              <a:buSzPct val="25000"/>
              <a:buNone/>
            </a:pPr>
            <a:r>
              <a:rPr lang="en-US" sz="1200" b="0" i="0" u="none" strike="noStrike" cap="none" dirty="0" smtClean="0">
                <a:solidFill>
                  <a:srgbClr val="000000"/>
                </a:solidFill>
                <a:latin typeface="Open Sans"/>
                <a:ea typeface="Open Sans"/>
                <a:cs typeface="Open Sans"/>
                <a:sym typeface="Open Sans"/>
              </a:rPr>
              <a:t>Globally,</a:t>
            </a:r>
            <a:r>
              <a:rPr lang="en-US" sz="1200" b="0" i="0" u="none" strike="noStrike" cap="none" baseline="0" dirty="0" smtClean="0">
                <a:solidFill>
                  <a:srgbClr val="000000"/>
                </a:solidFill>
                <a:latin typeface="Open Sans"/>
                <a:ea typeface="Open Sans"/>
                <a:cs typeface="Open Sans"/>
                <a:sym typeface="Open Sans"/>
              </a:rPr>
              <a:t> the oceans absorb about ¼ of emissions by human activities such as burning fossil fuels, reducing the speed of climate change. About 43% of this occurs in the Southern Ocean.</a:t>
            </a:r>
          </a:p>
          <a:p>
            <a:pPr marL="0" marR="0" lvl="0" indent="0" algn="l" rtl="0">
              <a:spcBef>
                <a:spcPts val="0"/>
              </a:spcBef>
              <a:buSzPct val="25000"/>
              <a:buNone/>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rtl="0">
              <a:spcBef>
                <a:spcPts val="0"/>
              </a:spcBef>
              <a:buSzPct val="25000"/>
              <a:buNone/>
            </a:pPr>
            <a:r>
              <a:rPr lang="en-US" sz="1200" b="0" i="0" u="none" strike="noStrike" cap="none" baseline="0" dirty="0" smtClean="0">
                <a:solidFill>
                  <a:srgbClr val="000000"/>
                </a:solidFill>
                <a:latin typeface="Open Sans"/>
                <a:ea typeface="Open Sans"/>
                <a:cs typeface="Open Sans"/>
                <a:sym typeface="Open Sans"/>
              </a:rPr>
              <a:t>Carbon absorption in the Southern Ocean has a limit. As humans continue activities that increase the amount of CO2 in the atmosphere and consequently the oceans, the oceans reach </a:t>
            </a:r>
            <a:endParaRPr lang="en-US" sz="1200" b="0" i="0" u="none" strike="noStrike" cap="none" dirty="0">
              <a:solidFill>
                <a:srgbClr val="000000"/>
              </a:solidFill>
              <a:latin typeface="Open Sans"/>
              <a:ea typeface="Open Sans"/>
              <a:cs typeface="Open Sans"/>
              <a:sym typeface="Open Sans"/>
            </a:endParaRPr>
          </a:p>
        </p:txBody>
      </p:sp>
      <p:sp>
        <p:nvSpPr>
          <p:cNvPr id="4" name="Slide Number Placeholder 3"/>
          <p:cNvSpPr>
            <a:spLocks noGrp="1"/>
          </p:cNvSpPr>
          <p:nvPr>
            <p:ph type="sldNum" sz="quarter" idx="10"/>
          </p:nvPr>
        </p:nvSpPr>
        <p:spPr/>
        <p:txBody>
          <a:bodyPr/>
          <a:lstStyle/>
          <a:p>
            <a:fld id="{F7DFE874-9EA1-4E42-8BE2-5DFAFCAAB630}" type="slidenum">
              <a:rPr lang="en-US" smtClean="0"/>
              <a:t>6</a:t>
            </a:fld>
            <a:endParaRPr lang="en-US"/>
          </a:p>
        </p:txBody>
      </p:sp>
    </p:spTree>
    <p:extLst>
      <p:ext uri="{BB962C8B-B14F-4D97-AF65-F5344CB8AC3E}">
        <p14:creationId xmlns:p14="http://schemas.microsoft.com/office/powerpoint/2010/main" val="845754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sz="1200" b="0" i="0" u="none" strike="noStrike" cap="none" dirty="0" smtClean="0">
                <a:solidFill>
                  <a:srgbClr val="000000"/>
                </a:solidFill>
                <a:latin typeface="Open Sans"/>
                <a:ea typeface="Open Sans"/>
                <a:cs typeface="Open Sans"/>
                <a:sym typeface="Open Sans"/>
              </a:rPr>
              <a:t>The </a:t>
            </a:r>
            <a:r>
              <a:rPr lang="en-US" sz="1200" b="0" i="0" u="none" strike="noStrike" cap="none" baseline="0" dirty="0" smtClean="0">
                <a:solidFill>
                  <a:srgbClr val="000000"/>
                </a:solidFill>
                <a:latin typeface="Open Sans"/>
                <a:ea typeface="Open Sans"/>
                <a:cs typeface="Open Sans"/>
                <a:sym typeface="Open Sans"/>
              </a:rPr>
              <a:t>Southern Ocean has been key in mediating climate change, keeping our atmosphere from becoming too carbon-concentrated and too hot.</a:t>
            </a:r>
          </a:p>
          <a:p>
            <a:pPr marL="0" marR="0" lvl="0" indent="0" algn="l" rtl="0">
              <a:spcBef>
                <a:spcPts val="0"/>
              </a:spcBef>
              <a:buSzPct val="25000"/>
              <a:buNone/>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rtl="0">
              <a:spcBef>
                <a:spcPts val="0"/>
              </a:spcBef>
              <a:buSzPct val="25000"/>
              <a:buNone/>
            </a:pPr>
            <a:r>
              <a:rPr lang="en-US" sz="1200" b="0" i="0" u="none" strike="noStrike" cap="none" baseline="0" dirty="0" smtClean="0">
                <a:solidFill>
                  <a:srgbClr val="000000"/>
                </a:solidFill>
                <a:latin typeface="Open Sans"/>
                <a:ea typeface="Open Sans"/>
                <a:cs typeface="Open Sans"/>
                <a:sym typeface="Open Sans"/>
              </a:rPr>
              <a:t>However, it is also an area of concern as climate projections forecast more anthropogenic carbon dioxide and heat in the atmosphere. The question is—how will the Southern Ocean react to these higher levels. Will there be a stagnation in how much heat or CO2 the S.O. can take up as it continues to absorb more than it expels.</a:t>
            </a:r>
          </a:p>
          <a:p>
            <a:pPr marL="0" marR="0" lvl="0" indent="0" algn="l" rtl="0">
              <a:spcBef>
                <a:spcPts val="0"/>
              </a:spcBef>
              <a:buSzPct val="25000"/>
              <a:buNone/>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rtl="0">
              <a:spcBef>
                <a:spcPts val="0"/>
              </a:spcBef>
              <a:buSzPct val="25000"/>
              <a:buNone/>
            </a:pPr>
            <a:r>
              <a:rPr lang="en-US" sz="1200" b="0" i="0" u="none" strike="noStrike" cap="none" baseline="0" dirty="0" smtClean="0">
                <a:solidFill>
                  <a:srgbClr val="000000"/>
                </a:solidFill>
                <a:latin typeface="Open Sans"/>
                <a:ea typeface="Open Sans"/>
                <a:cs typeface="Open Sans"/>
                <a:sym typeface="Open Sans"/>
              </a:rPr>
              <a:t>In the graphic above, which is based on a high resolution climate model, (a) depicts the vertical component of velocity averaged over the upper 200 m of the ocean. Upwelling is positive (red) and </a:t>
            </a:r>
            <a:r>
              <a:rPr lang="en-US" sz="1200" b="0" i="0" u="none" strike="noStrike" cap="none" baseline="0" dirty="0" err="1" smtClean="0">
                <a:solidFill>
                  <a:srgbClr val="000000"/>
                </a:solidFill>
                <a:latin typeface="Open Sans"/>
                <a:ea typeface="Open Sans"/>
                <a:cs typeface="Open Sans"/>
                <a:sym typeface="Open Sans"/>
              </a:rPr>
              <a:t>downwelling</a:t>
            </a:r>
            <a:r>
              <a:rPr lang="en-US" sz="1200" b="0" i="0" u="none" strike="noStrike" cap="none" baseline="0" dirty="0" smtClean="0">
                <a:solidFill>
                  <a:srgbClr val="000000"/>
                </a:solidFill>
                <a:latin typeface="Open Sans"/>
                <a:ea typeface="Open Sans"/>
                <a:cs typeface="Open Sans"/>
                <a:sym typeface="Open Sans"/>
              </a:rPr>
              <a:t> is negative (blue). (b) Ocean warming averaged over the top 1 km when the concentration of atmospheric carbon dioxide is 400 ppm and assumed to increase at 1% every year since preindustrial times. (c) and (d) are air-sea fluxes of CO2 in preindustrial and post-400 ppm times respectively. Positive fluxes (red) indicate the outgassing of CO2 from the ocean to the atmosphere, and the negative fluxes (blue) indicate carbon uptake by CO2.</a:t>
            </a:r>
          </a:p>
          <a:p>
            <a:pPr marL="0" marR="0" lvl="0" indent="0" algn="l" rtl="0">
              <a:spcBef>
                <a:spcPts val="0"/>
              </a:spcBef>
              <a:buSzPct val="25000"/>
              <a:buNone/>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rtl="0">
              <a:spcBef>
                <a:spcPts val="0"/>
              </a:spcBef>
              <a:buSzPct val="25000"/>
              <a:buNone/>
            </a:pPr>
            <a:r>
              <a:rPr lang="en-US" sz="1200" b="0" i="0" u="none" strike="noStrike" cap="none" baseline="0" dirty="0" smtClean="0">
                <a:solidFill>
                  <a:srgbClr val="000000"/>
                </a:solidFill>
                <a:latin typeface="Open Sans"/>
                <a:ea typeface="Open Sans"/>
                <a:cs typeface="Open Sans"/>
                <a:sym typeface="Open Sans"/>
              </a:rPr>
              <a:t>As the Southern Ocean is forced to absorb more and more CO2, we risk reaching an upper limit on how much the system can absorb. The Southern Ocean may decrease in efficiency of taking up CO2—or it may not. </a:t>
            </a:r>
          </a:p>
          <a:p>
            <a:pPr marL="0" marR="0" lvl="0" indent="0" algn="l" rtl="0">
              <a:spcBef>
                <a:spcPts val="0"/>
              </a:spcBef>
              <a:buSzPct val="25000"/>
              <a:buNone/>
            </a:pPr>
            <a:endParaRPr lang="en-US" sz="1200" b="0" i="0" u="none" strike="noStrike" cap="none" baseline="0" dirty="0" smtClean="0">
              <a:solidFill>
                <a:srgbClr val="000000"/>
              </a:solidFill>
              <a:latin typeface="Open Sans"/>
              <a:ea typeface="Open Sans"/>
              <a:cs typeface="Open Sans"/>
              <a:sym typeface="Open Sans"/>
            </a:endParaRPr>
          </a:p>
          <a:p>
            <a:pPr marL="0" marR="0" lvl="0" indent="0" algn="l" defTabSz="457200" rtl="0" eaLnBrk="1" fontAlgn="auto" latinLnBrk="0" hangingPunct="1">
              <a:lnSpc>
                <a:spcPct val="100000"/>
              </a:lnSpc>
              <a:spcBef>
                <a:spcPts val="0"/>
              </a:spcBef>
              <a:spcAft>
                <a:spcPts val="0"/>
              </a:spcAft>
              <a:buClrTx/>
              <a:buSzPct val="25000"/>
              <a:buFontTx/>
              <a:buNone/>
              <a:tabLst/>
              <a:defRPr/>
            </a:pPr>
            <a:r>
              <a:rPr lang="en-US" sz="1200" b="0" i="0" u="none" strike="noStrike" cap="none" baseline="0" dirty="0" smtClean="0">
                <a:solidFill>
                  <a:srgbClr val="000000"/>
                </a:solidFill>
                <a:latin typeface="Open Sans"/>
                <a:ea typeface="Open Sans"/>
                <a:cs typeface="Open Sans"/>
                <a:sym typeface="Open Sans"/>
              </a:rPr>
              <a:t>The consequence of this reduced CO2 uptake would be a higher level of atmospheric CO2 on multi-century time scales. The Southern Ocean may also become more stratified, which would reduce the vertical mixing and consequently the upward flux of natural CO2 and the downward flux of anthropogenic CO2 (Sarmiento et al 1998). It would be helpful to understand the impact of stratification on the Southern Ocean’s uptake of CO2. </a:t>
            </a:r>
          </a:p>
        </p:txBody>
      </p:sp>
      <p:sp>
        <p:nvSpPr>
          <p:cNvPr id="4" name="Slide Number Placeholder 3"/>
          <p:cNvSpPr>
            <a:spLocks noGrp="1"/>
          </p:cNvSpPr>
          <p:nvPr>
            <p:ph type="sldNum" sz="quarter" idx="10"/>
          </p:nvPr>
        </p:nvSpPr>
        <p:spPr/>
        <p:txBody>
          <a:bodyPr/>
          <a:lstStyle/>
          <a:p>
            <a:fld id="{F7DFE874-9EA1-4E42-8BE2-5DFAFCAAB630}" type="slidenum">
              <a:rPr lang="en-US" smtClean="0"/>
              <a:t>7</a:t>
            </a:fld>
            <a:endParaRPr lang="en-US"/>
          </a:p>
        </p:txBody>
      </p:sp>
    </p:spTree>
    <p:extLst>
      <p:ext uri="{BB962C8B-B14F-4D97-AF65-F5344CB8AC3E}">
        <p14:creationId xmlns:p14="http://schemas.microsoft.com/office/powerpoint/2010/main" val="845754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SOCCOM seeks</a:t>
            </a:r>
            <a:r>
              <a:rPr lang="en-US" baseline="0" dirty="0" smtClean="0"/>
              <a:t> to learn more about the Southern Ocean’s role in climate by taking measurements (using innovative new tools), building models, and then blending the two to inform one another.</a:t>
            </a:r>
          </a:p>
          <a:p>
            <a:endParaRPr lang="en-US" baseline="0" dirty="0" smtClean="0"/>
          </a:p>
          <a:p>
            <a:r>
              <a:rPr lang="en-US" baseline="0" dirty="0" smtClean="0"/>
              <a:t>(Here’s a picture of a SOCCOM float being deployed, and here’s a cartoon of a global climate model)</a:t>
            </a:r>
          </a:p>
        </p:txBody>
      </p:sp>
      <p:sp>
        <p:nvSpPr>
          <p:cNvPr id="4" name="Slide Number Placeholder 3"/>
          <p:cNvSpPr>
            <a:spLocks noGrp="1"/>
          </p:cNvSpPr>
          <p:nvPr>
            <p:ph type="sldNum" sz="quarter" idx="10"/>
          </p:nvPr>
        </p:nvSpPr>
        <p:spPr/>
        <p:txBody>
          <a:bodyPr/>
          <a:lstStyle/>
          <a:p>
            <a:fld id="{F7DFE874-9EA1-4E42-8BE2-5DFAFCAAB630}" type="slidenum">
              <a:rPr lang="en-US" smtClean="0"/>
              <a:t>8</a:t>
            </a:fld>
            <a:endParaRPr lang="en-US"/>
          </a:p>
        </p:txBody>
      </p:sp>
    </p:spTree>
    <p:extLst>
      <p:ext uri="{BB962C8B-B14F-4D97-AF65-F5344CB8AC3E}">
        <p14:creationId xmlns:p14="http://schemas.microsoft.com/office/powerpoint/2010/main" val="857292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Animation</a:t>
            </a:r>
            <a:r>
              <a:rPr lang="en-US" baseline="0" dirty="0" smtClean="0"/>
              <a:t> of Southern Ocean Nitrate—this animation is meant to show the unprecedented amount of data the floats will gain over the course of the SOCCOM program.</a:t>
            </a:r>
          </a:p>
          <a:p>
            <a:endParaRPr lang="en-US" i="1" baseline="0" dirty="0" smtClean="0"/>
          </a:p>
          <a:p>
            <a:r>
              <a:rPr lang="en-US" i="1" baseline="0" dirty="0" smtClean="0"/>
              <a:t>Modeled and observed CM2.6. Nitrate as background with observations overlaid—Potential projected BGC-Argo through SOCCOM; Courtesy of R. Slater</a:t>
            </a:r>
          </a:p>
          <a:p>
            <a:r>
              <a:rPr lang="en-US" i="1" dirty="0" smtClean="0"/>
              <a:t>This animation shows the observed climatological</a:t>
            </a:r>
            <a:r>
              <a:rPr lang="en-US" i="1" baseline="0" dirty="0" smtClean="0"/>
              <a:t> monthly nitrate data (from the World Ocean Atlas). Ship tracks between 1983 and 2008 that made hydrographic and nutrient measurements are overlaid in purple squares in the month they were taken, and are then replaced by black or white squares depending on the season (white for summer, black for winter). Ship tracks remain for 10 years after the cruise data. Starting in the animation’s year 2010, data taken by the Argo array are indicated by triangles, color-coded with the same convention. Argo data is delayed in this animation by eight calendar years (data collected in 2005 will appear in the year 2013 in the animation) in order to avoid significant overlap with the ship-based data.</a:t>
            </a:r>
            <a:endParaRPr lang="en-US" i="0" baseline="0" dirty="0" smtClean="0"/>
          </a:p>
          <a:p>
            <a:endParaRPr lang="en-US" i="0" baseline="0" dirty="0" smtClean="0"/>
          </a:p>
          <a:p>
            <a:r>
              <a:rPr lang="en-US" i="0" baseline="0" dirty="0" smtClean="0"/>
              <a:t>The new SOCCOM floats are a new generation of the Argo floats (which measure temperature and salinity in the global oceans). They are equipped with a suite of biogeochemical sensors, which measure dissolved oxygen, nitrate, pH, in addition to chlorophyll fluorescence, backscatter, light transmission (or light intensity). They are designed to give us an idea of how carbon and heat are being transferred between the ocean and the atmosphere.</a:t>
            </a:r>
          </a:p>
          <a:p>
            <a:endParaRPr lang="en-US" i="0" baseline="0" dirty="0" smtClean="0"/>
          </a:p>
          <a:p>
            <a:r>
              <a:rPr lang="en-US" i="0" baseline="0" dirty="0" smtClean="0"/>
              <a:t>Currently a key problem with our knowledge of the Southern Ocean is simply how under-sampled it is. As soon as we collect enough data to understand the status quo, we will be able to make estimates about what will happen in the future.</a:t>
            </a:r>
          </a:p>
        </p:txBody>
      </p:sp>
      <p:sp>
        <p:nvSpPr>
          <p:cNvPr id="4" name="Slide Number Placeholder 3"/>
          <p:cNvSpPr>
            <a:spLocks noGrp="1"/>
          </p:cNvSpPr>
          <p:nvPr>
            <p:ph type="sldNum" sz="quarter" idx="10"/>
          </p:nvPr>
        </p:nvSpPr>
        <p:spPr/>
        <p:txBody>
          <a:bodyPr/>
          <a:lstStyle/>
          <a:p>
            <a:fld id="{F7DFE874-9EA1-4E42-8BE2-5DFAFCAAB630}" type="slidenum">
              <a:rPr lang="en-US" smtClean="0"/>
              <a:t>9</a:t>
            </a:fld>
            <a:endParaRPr lang="en-US"/>
          </a:p>
        </p:txBody>
      </p:sp>
    </p:spTree>
    <p:extLst>
      <p:ext uri="{BB962C8B-B14F-4D97-AF65-F5344CB8AC3E}">
        <p14:creationId xmlns:p14="http://schemas.microsoft.com/office/powerpoint/2010/main" val="193537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17727-C3E3-5345-A8D5-63D4BA37B62D}" type="datetimeFigureOut">
              <a:rPr lang="en-US" smtClean="0"/>
              <a:t>8/17/16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2941434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17727-C3E3-5345-A8D5-63D4BA37B62D}" type="datetimeFigureOut">
              <a:rPr lang="en-US" smtClean="0"/>
              <a:t>8/17/16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118294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17727-C3E3-5345-A8D5-63D4BA37B62D}" type="datetimeFigureOut">
              <a:rPr lang="en-US" smtClean="0"/>
              <a:t>8/17/16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152541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17727-C3E3-5345-A8D5-63D4BA37B62D}" type="datetimeFigureOut">
              <a:rPr lang="en-US" smtClean="0"/>
              <a:t>8/17/16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351338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17727-C3E3-5345-A8D5-63D4BA37B62D}" type="datetimeFigureOut">
              <a:rPr lang="en-US" smtClean="0"/>
              <a:t>8/17/16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2218950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17727-C3E3-5345-A8D5-63D4BA37B62D}" type="datetimeFigureOut">
              <a:rPr lang="en-US" smtClean="0"/>
              <a:t>8/17/16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207942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17727-C3E3-5345-A8D5-63D4BA37B62D}" type="datetimeFigureOut">
              <a:rPr lang="en-US" smtClean="0"/>
              <a:t>8/17/16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203607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17727-C3E3-5345-A8D5-63D4BA37B62D}" type="datetimeFigureOut">
              <a:rPr lang="en-US" smtClean="0"/>
              <a:t>8/17/16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126772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17727-C3E3-5345-A8D5-63D4BA37B62D}" type="datetimeFigureOut">
              <a:rPr lang="en-US" smtClean="0"/>
              <a:t>8/17/16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61314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17727-C3E3-5345-A8D5-63D4BA37B62D}" type="datetimeFigureOut">
              <a:rPr lang="en-US" smtClean="0"/>
              <a:t>8/17/16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3611185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17727-C3E3-5345-A8D5-63D4BA37B62D}" type="datetimeFigureOut">
              <a:rPr lang="en-US" smtClean="0"/>
              <a:t>8/17/16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8153C3-A853-F049-A07D-A2D22A553BEC}" type="slidenum">
              <a:rPr lang="en-US" smtClean="0"/>
              <a:t>‹#›</a:t>
            </a:fld>
            <a:endParaRPr lang="en-US"/>
          </a:p>
        </p:txBody>
      </p:sp>
    </p:spTree>
    <p:extLst>
      <p:ext uri="{BB962C8B-B14F-4D97-AF65-F5344CB8AC3E}">
        <p14:creationId xmlns:p14="http://schemas.microsoft.com/office/powerpoint/2010/main" val="4085160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17727-C3E3-5345-A8D5-63D4BA37B62D}" type="datetimeFigureOut">
              <a:rPr lang="en-US" smtClean="0"/>
              <a:t>8/17/16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8153C3-A853-F049-A07D-A2D22A553BEC}" type="slidenum">
              <a:rPr lang="en-US" smtClean="0"/>
              <a:t>‹#›</a:t>
            </a:fld>
            <a:endParaRPr lang="en-US"/>
          </a:p>
        </p:txBody>
      </p:sp>
    </p:spTree>
    <p:extLst>
      <p:ext uri="{BB962C8B-B14F-4D97-AF65-F5344CB8AC3E}">
        <p14:creationId xmlns:p14="http://schemas.microsoft.com/office/powerpoint/2010/main" val="939682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gif"/><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0.png"/><Relationship Id="rId5" Type="http://schemas.microsoft.com/office/2007/relationships/hdphoto" Target="../media/hdphoto2.wdp"/><Relationship Id="rId6"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image" Target="../media/image30.png"/><Relationship Id="rId12"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17.jpg"/><Relationship Id="rId5" Type="http://schemas.openxmlformats.org/officeDocument/2006/relationships/image" Target="../media/image24.png"/><Relationship Id="rId6" Type="http://schemas.openxmlformats.org/officeDocument/2006/relationships/image" Target="../media/image25.jpg"/><Relationship Id="rId7" Type="http://schemas.openxmlformats.org/officeDocument/2006/relationships/image" Target="../media/image26.jpeg"/><Relationship Id="rId8" Type="http://schemas.openxmlformats.org/officeDocument/2006/relationships/image" Target="../media/image27.JPG"/><Relationship Id="rId9" Type="http://schemas.openxmlformats.org/officeDocument/2006/relationships/image" Target="../media/image28.png"/><Relationship Id="rId10"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0.png"/><Relationship Id="rId5" Type="http://schemas.microsoft.com/office/2007/relationships/hdphoto" Target="../media/hdphoto1.wdp"/><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3.jpg"/><Relationship Id="rId5" Type="http://schemas.openxmlformats.org/officeDocument/2006/relationships/image" Target="../media/image14.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7.png"/><Relationship Id="rId6" Type="http://schemas.openxmlformats.org/officeDocument/2006/relationships/image" Target="../media/image18.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pic>
        <p:nvPicPr>
          <p:cNvPr id="694" name="Shape 694"/>
          <p:cNvPicPr preferRelativeResize="0"/>
          <p:nvPr/>
        </p:nvPicPr>
        <p:blipFill rotWithShape="1">
          <a:blip r:embed="rId3">
            <a:alphaModFix/>
          </a:blip>
          <a:srcRect/>
          <a:stretch/>
        </p:blipFill>
        <p:spPr>
          <a:xfrm>
            <a:off x="228603" y="4495803"/>
            <a:ext cx="2209799" cy="2209799"/>
          </a:xfrm>
          <a:prstGeom prst="rect">
            <a:avLst/>
          </a:prstGeom>
          <a:noFill/>
          <a:ln>
            <a:noFill/>
          </a:ln>
        </p:spPr>
      </p:pic>
      <p:sp>
        <p:nvSpPr>
          <p:cNvPr id="695" name="Shape 695"/>
          <p:cNvSpPr/>
          <p:nvPr/>
        </p:nvSpPr>
        <p:spPr>
          <a:xfrm>
            <a:off x="1" y="0"/>
            <a:ext cx="9144001" cy="6858000"/>
          </a:xfrm>
          <a:prstGeom prst="rect">
            <a:avLst/>
          </a:prstGeom>
          <a:solidFill>
            <a:srgbClr val="009BD2"/>
          </a:solidFill>
          <a:ln w="25400" cap="flat" cmpd="sng">
            <a:solidFill>
              <a:srgbClr val="395E89"/>
            </a:solidFill>
            <a:prstDash val="solid"/>
            <a:round/>
            <a:headEnd type="none" w="med" len="med"/>
            <a:tailEnd type="none" w="med" len="med"/>
          </a:ln>
        </p:spPr>
        <p:txBody>
          <a:bodyPr lIns="0" tIns="0" rIns="0" bIns="0" anchor="t" anchorCtr="0">
            <a:noAutofit/>
          </a:bodyPr>
          <a:lstStyle/>
          <a:p>
            <a:pPr marL="0" marR="0" lvl="0" indent="0" algn="ctr" rtl="0">
              <a:lnSpc>
                <a:spcPct val="100000"/>
              </a:lnSpc>
              <a:spcBef>
                <a:spcPts val="0"/>
              </a:spcBef>
              <a:spcAft>
                <a:spcPts val="0"/>
              </a:spcAft>
              <a:buClr>
                <a:srgbClr val="000000"/>
              </a:buClr>
              <a:buFont typeface="Arial"/>
              <a:buNone/>
            </a:pPr>
            <a:endParaRPr sz="3200" b="0" i="0" u="none" strike="noStrike" cap="none">
              <a:solidFill>
                <a:srgbClr val="000000"/>
              </a:solidFill>
              <a:latin typeface="Cabin"/>
              <a:ea typeface="Cabin"/>
              <a:cs typeface="Cabin"/>
              <a:sym typeface="Cabin"/>
            </a:endParaRPr>
          </a:p>
        </p:txBody>
      </p:sp>
      <p:pic>
        <p:nvPicPr>
          <p:cNvPr id="697" name="Shape 697"/>
          <p:cNvPicPr preferRelativeResize="0"/>
          <p:nvPr/>
        </p:nvPicPr>
        <p:blipFill rotWithShape="1">
          <a:blip r:embed="rId4">
            <a:alphaModFix/>
          </a:blip>
          <a:srcRect/>
          <a:stretch/>
        </p:blipFill>
        <p:spPr>
          <a:xfrm>
            <a:off x="4899658" y="5588822"/>
            <a:ext cx="892274" cy="920748"/>
          </a:xfrm>
          <a:prstGeom prst="rect">
            <a:avLst/>
          </a:prstGeom>
          <a:noFill/>
          <a:ln>
            <a:noFill/>
          </a:ln>
        </p:spPr>
      </p:pic>
      <p:sp>
        <p:nvSpPr>
          <p:cNvPr id="700" name="Shape 700"/>
          <p:cNvSpPr/>
          <p:nvPr/>
        </p:nvSpPr>
        <p:spPr>
          <a:xfrm>
            <a:off x="631166" y="5562603"/>
            <a:ext cx="1066799" cy="1066799"/>
          </a:xfrm>
          <a:prstGeom prst="rect">
            <a:avLst/>
          </a:prstGeom>
          <a:noFill/>
          <a:ln>
            <a:noFill/>
          </a:ln>
        </p:spPr>
        <p:txBody>
          <a:bodyPr lIns="91375" tIns="91375" rIns="91375" bIns="9137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 name="Picture 1" descr="2000px-USAntarcticProgram-Logo.sv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6116" y="5588821"/>
            <a:ext cx="920749" cy="920749"/>
          </a:xfrm>
          <a:prstGeom prst="rect">
            <a:avLst/>
          </a:prstGeom>
        </p:spPr>
      </p:pic>
      <p:pic>
        <p:nvPicPr>
          <p:cNvPr id="3" name="Picture 2" descr="nsf-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0370" y="5588821"/>
            <a:ext cx="992236" cy="992236"/>
          </a:xfrm>
          <a:prstGeom prst="rect">
            <a:avLst/>
          </a:prstGeom>
        </p:spPr>
      </p:pic>
      <p:pic>
        <p:nvPicPr>
          <p:cNvPr id="4" name="Picture 3" descr="NASA_logo.sv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1394" y="5633723"/>
            <a:ext cx="1002562" cy="832127"/>
          </a:xfrm>
          <a:prstGeom prst="rect">
            <a:avLst/>
          </a:prstGeom>
        </p:spPr>
      </p:pic>
      <p:pic>
        <p:nvPicPr>
          <p:cNvPr id="6" name="Picture 5" descr="SOCCOM_vertical_1_whit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2606" y="310388"/>
            <a:ext cx="4018788" cy="4897176"/>
          </a:xfrm>
          <a:prstGeom prst="rect">
            <a:avLst/>
          </a:prstGeom>
        </p:spPr>
      </p:pic>
    </p:spTree>
    <p:extLst>
      <p:ext uri="{BB962C8B-B14F-4D97-AF65-F5344CB8AC3E}">
        <p14:creationId xmlns:p14="http://schemas.microsoft.com/office/powerpoint/2010/main" val="2235339083"/>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141224"/>
            <a:ext cx="9143999" cy="716775"/>
            <a:chOff x="0" y="6141224"/>
            <a:chExt cx="9143999" cy="716775"/>
          </a:xfrm>
        </p:grpSpPr>
        <p:sp>
          <p:nvSpPr>
            <p:cNvPr id="8"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9" name="Picture 8"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10" name="TextBox 9"/>
          <p:cNvSpPr txBox="1"/>
          <p:nvPr/>
        </p:nvSpPr>
        <p:spPr>
          <a:xfrm>
            <a:off x="2743200" y="6455548"/>
            <a:ext cx="5943601" cy="307777"/>
          </a:xfrm>
          <a:prstGeom prst="rect">
            <a:avLst/>
          </a:prstGeom>
          <a:noFill/>
        </p:spPr>
        <p:txBody>
          <a:bodyPr wrap="square" rtlCol="0">
            <a:spAutoFit/>
          </a:bodyPr>
          <a:lstStyle/>
          <a:p>
            <a:pPr algn="r"/>
            <a:endParaRPr lang="en-US" sz="1400" dirty="0">
              <a:solidFill>
                <a:schemeClr val="bg1"/>
              </a:solidFill>
              <a:latin typeface="Effra"/>
              <a:cs typeface="Effra"/>
            </a:endParaRPr>
          </a:p>
        </p:txBody>
      </p:sp>
      <p:pic>
        <p:nvPicPr>
          <p:cNvPr id="11" name="Shape 763"/>
          <p:cNvPicPr preferRelativeResize="0"/>
          <p:nvPr/>
        </p:nvPicPr>
        <p:blipFill rotWithShape="1">
          <a:blip r:embed="rId4">
            <a:alphaModFix/>
          </a:blip>
          <a:srcRect/>
          <a:stretch/>
        </p:blipFill>
        <p:spPr>
          <a:xfrm>
            <a:off x="741680" y="165100"/>
            <a:ext cx="7853680" cy="5890260"/>
          </a:xfrm>
          <a:prstGeom prst="rect">
            <a:avLst/>
          </a:prstGeom>
          <a:noFill/>
          <a:ln>
            <a:noFill/>
          </a:ln>
        </p:spPr>
      </p:pic>
    </p:spTree>
    <p:extLst>
      <p:ext uri="{BB962C8B-B14F-4D97-AF65-F5344CB8AC3E}">
        <p14:creationId xmlns:p14="http://schemas.microsoft.com/office/powerpoint/2010/main" val="13446443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141224"/>
            <a:ext cx="9143999" cy="716775"/>
            <a:chOff x="0" y="6141224"/>
            <a:chExt cx="9143999" cy="716775"/>
          </a:xfrm>
        </p:grpSpPr>
        <p:sp>
          <p:nvSpPr>
            <p:cNvPr id="8"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9" name="Picture 8"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10" name="TextBox 9"/>
          <p:cNvSpPr txBox="1"/>
          <p:nvPr/>
        </p:nvSpPr>
        <p:spPr>
          <a:xfrm>
            <a:off x="2743200" y="6455548"/>
            <a:ext cx="5943601" cy="307777"/>
          </a:xfrm>
          <a:prstGeom prst="rect">
            <a:avLst/>
          </a:prstGeom>
          <a:noFill/>
        </p:spPr>
        <p:txBody>
          <a:bodyPr wrap="square" rtlCol="0">
            <a:spAutoFit/>
          </a:bodyPr>
          <a:lstStyle/>
          <a:p>
            <a:pPr algn="r"/>
            <a:endParaRPr lang="en-US" sz="1400" dirty="0">
              <a:solidFill>
                <a:schemeClr val="bg1"/>
              </a:solidFill>
              <a:latin typeface="Effra"/>
              <a:cs typeface="Effra"/>
            </a:endParaRPr>
          </a:p>
        </p:txBody>
      </p:sp>
      <p:sp>
        <p:nvSpPr>
          <p:cNvPr id="12" name="Title 1"/>
          <p:cNvSpPr txBox="1">
            <a:spLocks/>
          </p:cNvSpPr>
          <p:nvPr/>
        </p:nvSpPr>
        <p:spPr>
          <a:xfrm>
            <a:off x="644253" y="294640"/>
            <a:ext cx="7855494" cy="1117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500" dirty="0" smtClean="0">
                <a:solidFill>
                  <a:srgbClr val="F98305"/>
                </a:solidFill>
                <a:latin typeface="Effra"/>
                <a:cs typeface="Effra"/>
              </a:rPr>
              <a:t>What’s a</a:t>
            </a:r>
            <a:r>
              <a:rPr lang="en-US" sz="3500" b="1" dirty="0" smtClean="0">
                <a:solidFill>
                  <a:srgbClr val="F98305"/>
                </a:solidFill>
                <a:latin typeface="Effra"/>
                <a:cs typeface="Effra"/>
              </a:rPr>
              <a:t> Float?</a:t>
            </a:r>
            <a:endParaRPr lang="en-US" sz="3500" dirty="0">
              <a:solidFill>
                <a:srgbClr val="F98305"/>
              </a:solidFill>
              <a:latin typeface="Effra"/>
              <a:cs typeface="Effra"/>
            </a:endParaRPr>
          </a:p>
        </p:txBody>
      </p:sp>
      <p:pic>
        <p:nvPicPr>
          <p:cNvPr id="13" name="Picture 12" descr="IMG_1693.JPG"/>
          <p:cNvPicPr>
            <a:picLocks noChangeAspect="1"/>
          </p:cNvPicPr>
          <p:nvPr/>
        </p:nvPicPr>
        <p:blipFill rotWithShape="1">
          <a:blip r:embed="rId4">
            <a:extLst>
              <a:ext uri="{BEBA8EAE-BF5A-486C-A8C5-ECC9F3942E4B}">
                <a14:imgProps xmlns:a14="http://schemas.microsoft.com/office/drawing/2010/main">
                  <a14:imgLayer r:embed="rId5">
                    <a14:imgEffect>
                      <a14:backgroundRemoval t="1185" b="100000" l="0" r="97794">
                        <a14:foregroundMark x1="63297" y1="84600" x2="63297" y2="84600"/>
                        <a14:foregroundMark x1="76624" y1="33456" x2="76532" y2="39093"/>
                        <a14:foregroundMark x1="75950" y1="27492" x2="76011" y2="29943"/>
                        <a14:foregroundMark x1="71722" y1="25327" x2="74663" y2="25327"/>
                        <a14:foregroundMark x1="84283" y1="21487" x2="84957" y2="22304"/>
                        <a14:foregroundMark x1="90656" y1="41013" x2="90135" y2="42484"/>
                        <a14:backgroundMark x1="60233" y1="70180" x2="60233" y2="70180"/>
                        <a14:backgroundMark x1="63756" y1="64706" x2="63756" y2="64706"/>
                        <a14:backgroundMark x1="53217" y1="81291" x2="53217" y2="81291"/>
                        <a14:backgroundMark x1="2911" y1="46405" x2="2911" y2="46405"/>
                        <a14:backgroundMark x1="35080" y1="13644" x2="35080" y2="13644"/>
                        <a14:backgroundMark x1="36397" y1="23407" x2="36397" y2="23407"/>
                        <a14:backgroundMark x1="43719" y1="20874" x2="43719" y2="20874"/>
                        <a14:backgroundMark x1="50153" y1="35090" x2="50153" y2="35090"/>
                        <a14:backgroundMark x1="51164" y1="37827" x2="51164" y2="37827"/>
                        <a14:backgroundMark x1="57016" y1="41136" x2="57016" y2="41136"/>
                        <a14:backgroundMark x1="65196" y1="45016" x2="65196" y2="45016"/>
                        <a14:backgroundMark x1="18873" y1="27492" x2="17678" y2="31005"/>
                        <a14:backgroundMark x1="4810" y1="98243" x2="4534" y2="92606"/>
                        <a14:backgroundMark x1="3370" y1="92198" x2="735" y2="76430"/>
                        <a14:backgroundMark x1="1900" y1="76430" x2="888" y2="71364"/>
                        <a14:backgroundMark x1="49694" y1="98448" x2="47794" y2="61806"/>
                        <a14:backgroundMark x1="51746" y1="63154" x2="64461" y2="62786"/>
                        <a14:backgroundMark x1="63603" y1="80106" x2="61397" y2="84395"/>
                        <a14:backgroundMark x1="21936" y1="29248" x2="21936" y2="29248"/>
                        <a14:backgroundMark x1="42984" y1="60253" x2="43137" y2="60253"/>
                        <a14:backgroundMark x1="79381" y1="34109" x2="77911" y2="51266"/>
                        <a14:backgroundMark x1="66513" y1="51838" x2="64185" y2="60621"/>
                        <a14:backgroundMark x1="25429" y1="54003" x2="25429" y2="54003"/>
                        <a14:backgroundMark x1="64338" y1="47958" x2="58762" y2="70384"/>
                        <a14:backgroundMark x1="67678" y1="32353" x2="18719" y2="87704"/>
                        <a14:backgroundMark x1="75888" y1="28472" x2="75888" y2="28636"/>
                        <a14:backgroundMark x1="28370" y1="11111" x2="7904" y2="64542"/>
                        <a14:backgroundMark x1="59344" y1="93382" x2="62132" y2="97059"/>
                        <a14:backgroundMark x1="62286" y1="88113" x2="56863" y2="97263"/>
                        <a14:backgroundMark x1="63572" y1="77247" x2="60355" y2="83987"/>
                        <a14:backgroundMark x1="77022" y1="51021" x2="77022" y2="51021"/>
                        <a14:backgroundMark x1="78094" y1="55433" x2="78094" y2="55433"/>
                        <a14:backgroundMark x1="94638" y1="37010" x2="94638" y2="37010"/>
                        <a14:backgroundMark x1="95864" y1="30474" x2="92126" y2="39297"/>
                        <a14:backgroundMark x1="83119" y1="38521" x2="83364" y2="37459"/>
                        <a14:backgroundMark x1="75337" y1="37377" x2="75337" y2="38848"/>
                        <a14:backgroundMark x1="75429" y1="36275" x2="75950" y2="37296"/>
                        <a14:backgroundMark x1="68321" y1="43137" x2="66146" y2="46855"/>
                        <a14:backgroundMark x1="91054" y1="26348" x2="90962" y2="29289"/>
                        <a14:backgroundMark x1="90533" y1="31454" x2="90748" y2="30433"/>
                        <a14:backgroundMark x1="82904" y1="40196" x2="82904" y2="40196"/>
                        <a14:backgroundMark x1="83058" y1="39379" x2="83058" y2="39379"/>
                        <a14:backgroundMark x1="91513" y1="40686" x2="96967" y2="72345"/>
                        <a14:backgroundMark x1="91207" y1="39542" x2="91085" y2="40686"/>
                      </a14:backgroundRemoval>
                    </a14:imgEffect>
                  </a14:imgLayer>
                </a14:imgProps>
              </a:ext>
              <a:ext uri="{28A0092B-C50C-407E-A947-70E740481C1C}">
                <a14:useLocalDpi xmlns:a14="http://schemas.microsoft.com/office/drawing/2010/main" val="0"/>
              </a:ext>
            </a:extLst>
          </a:blip>
          <a:srcRect l="57200" t="12176"/>
          <a:stretch/>
        </p:blipFill>
        <p:spPr>
          <a:xfrm>
            <a:off x="5104493" y="1070981"/>
            <a:ext cx="2809670" cy="4323979"/>
          </a:xfrm>
          <a:prstGeom prst="rect">
            <a:avLst/>
          </a:prstGeom>
        </p:spPr>
      </p:pic>
      <p:pic>
        <p:nvPicPr>
          <p:cNvPr id="2" name="Picture 1" descr="DSC_0112-797319.jpg"/>
          <p:cNvPicPr>
            <a:picLocks noChangeAspect="1"/>
          </p:cNvPicPr>
          <p:nvPr/>
        </p:nvPicPr>
        <p:blipFill rotWithShape="1">
          <a:blip r:embed="rId6">
            <a:extLst>
              <a:ext uri="{28A0092B-C50C-407E-A947-70E740481C1C}">
                <a14:useLocalDpi xmlns:a14="http://schemas.microsoft.com/office/drawing/2010/main" val="0"/>
              </a:ext>
            </a:extLst>
          </a:blip>
          <a:srcRect r="26350"/>
          <a:stretch/>
        </p:blipFill>
        <p:spPr>
          <a:xfrm>
            <a:off x="487680" y="1649260"/>
            <a:ext cx="4148436" cy="3745700"/>
          </a:xfrm>
          <a:prstGeom prst="rect">
            <a:avLst/>
          </a:prstGeom>
        </p:spPr>
      </p:pic>
      <p:cxnSp>
        <p:nvCxnSpPr>
          <p:cNvPr id="6" name="Straight Arrow Connector 5"/>
          <p:cNvCxnSpPr/>
          <p:nvPr/>
        </p:nvCxnSpPr>
        <p:spPr>
          <a:xfrm>
            <a:off x="5539037" y="2879377"/>
            <a:ext cx="998107" cy="0"/>
          </a:xfrm>
          <a:prstGeom prst="straightConnector1">
            <a:avLst/>
          </a:prstGeom>
          <a:ln>
            <a:solidFill>
              <a:srgbClr val="F98305"/>
            </a:solidFill>
            <a:tailEnd type="arrow"/>
          </a:ln>
          <a:effectLst/>
        </p:spPr>
        <p:style>
          <a:lnRef idx="2">
            <a:schemeClr val="accent5"/>
          </a:lnRef>
          <a:fillRef idx="0">
            <a:schemeClr val="accent5"/>
          </a:fillRef>
          <a:effectRef idx="1">
            <a:schemeClr val="accent5"/>
          </a:effectRef>
          <a:fontRef idx="minor">
            <a:schemeClr val="tx1"/>
          </a:fontRef>
        </p:style>
      </p:cxnSp>
      <p:sp>
        <p:nvSpPr>
          <p:cNvPr id="14" name="TextBox 13"/>
          <p:cNvSpPr txBox="1"/>
          <p:nvPr/>
        </p:nvSpPr>
        <p:spPr>
          <a:xfrm>
            <a:off x="4565726" y="2542386"/>
            <a:ext cx="995724" cy="646331"/>
          </a:xfrm>
          <a:prstGeom prst="rect">
            <a:avLst/>
          </a:prstGeom>
          <a:noFill/>
        </p:spPr>
        <p:txBody>
          <a:bodyPr wrap="square" rtlCol="0">
            <a:spAutoFit/>
          </a:bodyPr>
          <a:lstStyle/>
          <a:p>
            <a:pPr algn="r"/>
            <a:r>
              <a:rPr lang="en-US" dirty="0" smtClean="0">
                <a:solidFill>
                  <a:srgbClr val="00A0EE"/>
                </a:solidFill>
                <a:latin typeface="Effra"/>
                <a:cs typeface="Effra"/>
              </a:rPr>
              <a:t>Nitrate</a:t>
            </a:r>
          </a:p>
          <a:p>
            <a:pPr algn="r"/>
            <a:r>
              <a:rPr lang="en-US" dirty="0" smtClean="0">
                <a:solidFill>
                  <a:srgbClr val="00A0EE"/>
                </a:solidFill>
                <a:latin typeface="Effra"/>
                <a:cs typeface="Effra"/>
              </a:rPr>
              <a:t>Sensor</a:t>
            </a:r>
            <a:endParaRPr lang="en-US" dirty="0">
              <a:solidFill>
                <a:srgbClr val="00A0EE"/>
              </a:solidFill>
              <a:latin typeface="Effra"/>
              <a:cs typeface="Effra"/>
            </a:endParaRPr>
          </a:p>
        </p:txBody>
      </p:sp>
      <p:cxnSp>
        <p:nvCxnSpPr>
          <p:cNvPr id="16" name="Straight Arrow Connector 15"/>
          <p:cNvCxnSpPr/>
          <p:nvPr/>
        </p:nvCxnSpPr>
        <p:spPr>
          <a:xfrm>
            <a:off x="6467142" y="1509972"/>
            <a:ext cx="192401" cy="516823"/>
          </a:xfrm>
          <a:prstGeom prst="straightConnector1">
            <a:avLst/>
          </a:prstGeom>
          <a:ln>
            <a:solidFill>
              <a:srgbClr val="F98305"/>
            </a:solidFill>
            <a:tailEnd type="arrow"/>
          </a:ln>
          <a:effectLst/>
        </p:spPr>
        <p:style>
          <a:lnRef idx="2">
            <a:schemeClr val="accent5"/>
          </a:lnRef>
          <a:fillRef idx="0">
            <a:schemeClr val="accent5"/>
          </a:fillRef>
          <a:effectRef idx="1">
            <a:schemeClr val="accent5"/>
          </a:effectRef>
          <a:fontRef idx="minor">
            <a:schemeClr val="tx1"/>
          </a:fontRef>
        </p:style>
      </p:cxnSp>
      <p:sp>
        <p:nvSpPr>
          <p:cNvPr id="18" name="TextBox 17"/>
          <p:cNvSpPr txBox="1"/>
          <p:nvPr/>
        </p:nvSpPr>
        <p:spPr>
          <a:xfrm>
            <a:off x="5561451" y="906650"/>
            <a:ext cx="1115694" cy="646331"/>
          </a:xfrm>
          <a:prstGeom prst="rect">
            <a:avLst/>
          </a:prstGeom>
          <a:noFill/>
        </p:spPr>
        <p:txBody>
          <a:bodyPr wrap="square" rtlCol="0">
            <a:spAutoFit/>
          </a:bodyPr>
          <a:lstStyle/>
          <a:p>
            <a:pPr algn="r"/>
            <a:r>
              <a:rPr lang="en-US" dirty="0" smtClean="0">
                <a:solidFill>
                  <a:srgbClr val="00A0EE"/>
                </a:solidFill>
                <a:latin typeface="Effra"/>
                <a:cs typeface="Effra"/>
              </a:rPr>
              <a:t>pH</a:t>
            </a:r>
          </a:p>
          <a:p>
            <a:pPr algn="r"/>
            <a:r>
              <a:rPr lang="en-US" dirty="0" smtClean="0">
                <a:solidFill>
                  <a:srgbClr val="00A0EE"/>
                </a:solidFill>
                <a:latin typeface="Effra"/>
                <a:cs typeface="Effra"/>
              </a:rPr>
              <a:t>Sensor</a:t>
            </a:r>
            <a:endParaRPr lang="en-US" dirty="0">
              <a:solidFill>
                <a:srgbClr val="00A0EE"/>
              </a:solidFill>
              <a:latin typeface="Effra"/>
              <a:cs typeface="Effra"/>
            </a:endParaRPr>
          </a:p>
        </p:txBody>
      </p:sp>
      <p:cxnSp>
        <p:nvCxnSpPr>
          <p:cNvPr id="19" name="Straight Arrow Connector 18"/>
          <p:cNvCxnSpPr>
            <a:stCxn id="22" idx="1"/>
          </p:cNvCxnSpPr>
          <p:nvPr/>
        </p:nvCxnSpPr>
        <p:spPr>
          <a:xfrm flipH="1" flipV="1">
            <a:off x="7128495" y="2731028"/>
            <a:ext cx="552154" cy="500906"/>
          </a:xfrm>
          <a:prstGeom prst="straightConnector1">
            <a:avLst/>
          </a:prstGeom>
          <a:ln>
            <a:solidFill>
              <a:srgbClr val="F98305"/>
            </a:solidFill>
            <a:tailEnd type="arrow"/>
          </a:ln>
          <a:effectLst/>
        </p:spPr>
        <p:style>
          <a:lnRef idx="2">
            <a:schemeClr val="accent5"/>
          </a:lnRef>
          <a:fillRef idx="0">
            <a:schemeClr val="accent5"/>
          </a:fillRef>
          <a:effectRef idx="1">
            <a:schemeClr val="accent5"/>
          </a:effectRef>
          <a:fontRef idx="minor">
            <a:schemeClr val="tx1"/>
          </a:fontRef>
        </p:style>
      </p:cxnSp>
      <p:sp>
        <p:nvSpPr>
          <p:cNvPr id="22" name="TextBox 21"/>
          <p:cNvSpPr txBox="1"/>
          <p:nvPr/>
        </p:nvSpPr>
        <p:spPr>
          <a:xfrm>
            <a:off x="7680649" y="2908768"/>
            <a:ext cx="965512" cy="646331"/>
          </a:xfrm>
          <a:prstGeom prst="rect">
            <a:avLst/>
          </a:prstGeom>
          <a:noFill/>
        </p:spPr>
        <p:txBody>
          <a:bodyPr wrap="square" rtlCol="0">
            <a:spAutoFit/>
          </a:bodyPr>
          <a:lstStyle/>
          <a:p>
            <a:r>
              <a:rPr lang="en-US" dirty="0" smtClean="0">
                <a:solidFill>
                  <a:srgbClr val="00A0EE"/>
                </a:solidFill>
                <a:latin typeface="Effra"/>
                <a:cs typeface="Effra"/>
              </a:rPr>
              <a:t>Oxygen</a:t>
            </a:r>
          </a:p>
          <a:p>
            <a:r>
              <a:rPr lang="en-US" dirty="0" smtClean="0">
                <a:solidFill>
                  <a:srgbClr val="00A0EE"/>
                </a:solidFill>
                <a:latin typeface="Effra"/>
                <a:cs typeface="Effra"/>
              </a:rPr>
              <a:t>Sensor</a:t>
            </a:r>
            <a:endParaRPr lang="en-US" dirty="0">
              <a:solidFill>
                <a:srgbClr val="00A0EE"/>
              </a:solidFill>
              <a:latin typeface="Effra"/>
              <a:cs typeface="Effra"/>
            </a:endParaRPr>
          </a:p>
        </p:txBody>
      </p:sp>
    </p:spTree>
    <p:extLst>
      <p:ext uri="{BB962C8B-B14F-4D97-AF65-F5344CB8AC3E}">
        <p14:creationId xmlns:p14="http://schemas.microsoft.com/office/powerpoint/2010/main" val="27534903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44253" y="330200"/>
            <a:ext cx="7855494" cy="12090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500" b="1" dirty="0" smtClean="0">
                <a:solidFill>
                  <a:srgbClr val="F98305"/>
                </a:solidFill>
                <a:latin typeface="Effra"/>
                <a:cs typeface="Effra"/>
              </a:rPr>
              <a:t>Models</a:t>
            </a:r>
            <a:r>
              <a:rPr lang="en-US" sz="3500" dirty="0" smtClean="0">
                <a:solidFill>
                  <a:srgbClr val="F98305"/>
                </a:solidFill>
                <a:latin typeface="Effra"/>
                <a:cs typeface="Effra"/>
              </a:rPr>
              <a:t> from </a:t>
            </a:r>
            <a:r>
              <a:rPr lang="en-US" sz="3500" b="1" dirty="0">
                <a:solidFill>
                  <a:srgbClr val="F98305"/>
                </a:solidFill>
                <a:latin typeface="Effra"/>
                <a:cs typeface="Effra"/>
              </a:rPr>
              <a:t>S</a:t>
            </a:r>
            <a:r>
              <a:rPr lang="en-US" sz="3500" b="1" dirty="0" smtClean="0">
                <a:solidFill>
                  <a:srgbClr val="F98305"/>
                </a:solidFill>
                <a:latin typeface="Effra"/>
                <a:cs typeface="Effra"/>
              </a:rPr>
              <a:t>upercomputers</a:t>
            </a:r>
            <a:r>
              <a:rPr lang="en-US" sz="3500" dirty="0" smtClean="0">
                <a:solidFill>
                  <a:srgbClr val="F98305"/>
                </a:solidFill>
                <a:latin typeface="Effra"/>
                <a:cs typeface="Effra"/>
              </a:rPr>
              <a:t> and </a:t>
            </a:r>
            <a:r>
              <a:rPr lang="en-US" sz="3500" dirty="0">
                <a:solidFill>
                  <a:srgbClr val="F98305"/>
                </a:solidFill>
                <a:latin typeface="Effra"/>
                <a:cs typeface="Effra"/>
              </a:rPr>
              <a:t>A</a:t>
            </a:r>
            <a:r>
              <a:rPr lang="en-US" sz="3500" dirty="0" smtClean="0">
                <a:solidFill>
                  <a:srgbClr val="F98305"/>
                </a:solidFill>
                <a:latin typeface="Effra"/>
                <a:cs typeface="Effra"/>
              </a:rPr>
              <a:t>ssessment </a:t>
            </a:r>
            <a:r>
              <a:rPr lang="en-US" sz="3500" b="1" dirty="0">
                <a:solidFill>
                  <a:srgbClr val="F98305"/>
                </a:solidFill>
                <a:latin typeface="Effra"/>
                <a:cs typeface="Effra"/>
              </a:rPr>
              <a:t>A</a:t>
            </a:r>
            <a:r>
              <a:rPr lang="en-US" sz="3500" b="1" dirty="0" smtClean="0">
                <a:solidFill>
                  <a:srgbClr val="F98305"/>
                </a:solidFill>
                <a:latin typeface="Effra"/>
                <a:cs typeface="Effra"/>
              </a:rPr>
              <a:t>lgorithms</a:t>
            </a:r>
            <a:endParaRPr lang="en-US" sz="3500" b="1" dirty="0">
              <a:solidFill>
                <a:srgbClr val="F98305"/>
              </a:solidFill>
              <a:latin typeface="Effra"/>
              <a:cs typeface="Effra"/>
            </a:endParaRPr>
          </a:p>
        </p:txBody>
      </p:sp>
      <p:pic>
        <p:nvPicPr>
          <p:cNvPr id="9" name="Shape 94"/>
          <p:cNvPicPr preferRelativeResize="0"/>
          <p:nvPr/>
        </p:nvPicPr>
        <p:blipFill rotWithShape="1">
          <a:blip r:embed="rId3">
            <a:alphaModFix/>
          </a:blip>
          <a:srcRect/>
          <a:stretch/>
        </p:blipFill>
        <p:spPr>
          <a:xfrm>
            <a:off x="1260413" y="1539240"/>
            <a:ext cx="6705027" cy="4510233"/>
          </a:xfrm>
          <a:prstGeom prst="rect">
            <a:avLst/>
          </a:prstGeom>
          <a:noFill/>
          <a:ln>
            <a:noFill/>
          </a:ln>
        </p:spPr>
      </p:pic>
      <p:grpSp>
        <p:nvGrpSpPr>
          <p:cNvPr id="10" name="Group 9"/>
          <p:cNvGrpSpPr/>
          <p:nvPr/>
        </p:nvGrpSpPr>
        <p:grpSpPr>
          <a:xfrm>
            <a:off x="0" y="6141224"/>
            <a:ext cx="9143999" cy="716775"/>
            <a:chOff x="0" y="6141224"/>
            <a:chExt cx="9143999" cy="716775"/>
          </a:xfrm>
        </p:grpSpPr>
        <p:sp>
          <p:nvSpPr>
            <p:cNvPr id="11"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12" name="Picture 11" descr="SOCCOM_horiz_logo_noT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13" name="TextBox 12"/>
          <p:cNvSpPr txBox="1"/>
          <p:nvPr/>
        </p:nvSpPr>
        <p:spPr>
          <a:xfrm>
            <a:off x="2743200" y="6455548"/>
            <a:ext cx="5943601" cy="523220"/>
          </a:xfrm>
          <a:prstGeom prst="rect">
            <a:avLst/>
          </a:prstGeom>
          <a:noFill/>
        </p:spPr>
        <p:txBody>
          <a:bodyPr wrap="square" rtlCol="0">
            <a:spAutoFit/>
          </a:bodyPr>
          <a:lstStyle/>
          <a:p>
            <a:pPr lvl="0" algn="r"/>
            <a:r>
              <a:rPr lang="en-US" sz="1400" dirty="0">
                <a:solidFill>
                  <a:schemeClr val="bg1"/>
                </a:solidFill>
                <a:latin typeface="Effra"/>
                <a:ea typeface="Open Sans"/>
                <a:cs typeface="Effra"/>
                <a:sym typeface="Open Sans"/>
              </a:rPr>
              <a:t>Feely and Sabine, http://www.pmel.noaa.gov/co2/PressConference.html</a:t>
            </a:r>
          </a:p>
          <a:p>
            <a:pPr algn="r"/>
            <a:endParaRPr lang="en-US" sz="1400" dirty="0">
              <a:solidFill>
                <a:schemeClr val="bg1"/>
              </a:solidFill>
              <a:latin typeface="Effra"/>
              <a:cs typeface="Effra"/>
            </a:endParaRPr>
          </a:p>
        </p:txBody>
      </p:sp>
    </p:spTree>
    <p:extLst>
      <p:ext uri="{BB962C8B-B14F-4D97-AF65-F5344CB8AC3E}">
        <p14:creationId xmlns:p14="http://schemas.microsoft.com/office/powerpoint/2010/main" val="68999953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44253" y="15240"/>
            <a:ext cx="7855494" cy="12090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500" b="1" dirty="0" smtClean="0">
                <a:solidFill>
                  <a:srgbClr val="F98305"/>
                </a:solidFill>
                <a:latin typeface="Effra"/>
                <a:cs typeface="Effra"/>
              </a:rPr>
              <a:t>What do models tell us?</a:t>
            </a:r>
            <a:endParaRPr lang="en-US" sz="3500" b="1" dirty="0">
              <a:solidFill>
                <a:srgbClr val="F98305"/>
              </a:solidFill>
              <a:latin typeface="Effra"/>
              <a:cs typeface="Effra"/>
            </a:endParaRPr>
          </a:p>
        </p:txBody>
      </p:sp>
      <p:grpSp>
        <p:nvGrpSpPr>
          <p:cNvPr id="10" name="Group 9"/>
          <p:cNvGrpSpPr/>
          <p:nvPr/>
        </p:nvGrpSpPr>
        <p:grpSpPr>
          <a:xfrm>
            <a:off x="0" y="6141224"/>
            <a:ext cx="9143999" cy="716775"/>
            <a:chOff x="0" y="6141224"/>
            <a:chExt cx="9143999" cy="716775"/>
          </a:xfrm>
        </p:grpSpPr>
        <p:sp>
          <p:nvSpPr>
            <p:cNvPr id="11"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12" name="Picture 11"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13" name="TextBox 12"/>
          <p:cNvSpPr txBox="1"/>
          <p:nvPr/>
        </p:nvSpPr>
        <p:spPr>
          <a:xfrm>
            <a:off x="2743200" y="6455548"/>
            <a:ext cx="5943601" cy="307777"/>
          </a:xfrm>
          <a:prstGeom prst="rect">
            <a:avLst/>
          </a:prstGeom>
          <a:noFill/>
        </p:spPr>
        <p:txBody>
          <a:bodyPr wrap="square" rtlCol="0">
            <a:spAutoFit/>
          </a:bodyPr>
          <a:lstStyle/>
          <a:p>
            <a:pPr lvl="0" algn="r"/>
            <a:r>
              <a:rPr lang="en-US" sz="1400" dirty="0" err="1">
                <a:solidFill>
                  <a:schemeClr val="bg1"/>
                </a:solidFill>
                <a:latin typeface="Effra"/>
                <a:ea typeface="Open Sans"/>
                <a:cs typeface="Effra"/>
                <a:sym typeface="Open Sans"/>
              </a:rPr>
              <a:t>o</a:t>
            </a:r>
            <a:r>
              <a:rPr lang="en-US" sz="1400" dirty="0" err="1" smtClean="0">
                <a:solidFill>
                  <a:schemeClr val="bg1"/>
                </a:solidFill>
                <a:latin typeface="Effra"/>
                <a:ea typeface="Open Sans"/>
                <a:cs typeface="Effra"/>
                <a:sym typeface="Open Sans"/>
              </a:rPr>
              <a:t>todo</a:t>
            </a:r>
            <a:r>
              <a:rPr lang="en-US" sz="1400" dirty="0" smtClean="0">
                <a:solidFill>
                  <a:schemeClr val="bg1"/>
                </a:solidFill>
                <a:latin typeface="Effra"/>
                <a:ea typeface="Open Sans"/>
                <a:cs typeface="Effra"/>
                <a:sym typeface="Open Sans"/>
              </a:rPr>
              <a:t> / Flickr</a:t>
            </a:r>
            <a:endParaRPr lang="en-US" sz="1400" dirty="0">
              <a:solidFill>
                <a:schemeClr val="bg1"/>
              </a:solidFill>
              <a:latin typeface="Effra"/>
              <a:cs typeface="Effra"/>
            </a:endParaRPr>
          </a:p>
        </p:txBody>
      </p:sp>
      <p:pic>
        <p:nvPicPr>
          <p:cNvPr id="2" name="Picture 1" descr="smokestacks_otod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920" y="1093212"/>
            <a:ext cx="6421120" cy="4834652"/>
          </a:xfrm>
          <a:prstGeom prst="rect">
            <a:avLst/>
          </a:prstGeom>
        </p:spPr>
      </p:pic>
    </p:spTree>
    <p:extLst>
      <p:ext uri="{BB962C8B-B14F-4D97-AF65-F5344CB8AC3E}">
        <p14:creationId xmlns:p14="http://schemas.microsoft.com/office/powerpoint/2010/main" val="6748012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44253" y="15240"/>
            <a:ext cx="7855494" cy="120904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500" b="1" dirty="0" smtClean="0">
                <a:solidFill>
                  <a:srgbClr val="F98305"/>
                </a:solidFill>
                <a:latin typeface="Effra"/>
                <a:cs typeface="Effra"/>
              </a:rPr>
              <a:t>Resources</a:t>
            </a:r>
            <a:endParaRPr lang="en-US" sz="3500" b="1" dirty="0">
              <a:solidFill>
                <a:srgbClr val="F98305"/>
              </a:solidFill>
              <a:latin typeface="Effra"/>
              <a:cs typeface="Effra"/>
            </a:endParaRPr>
          </a:p>
        </p:txBody>
      </p:sp>
      <p:grpSp>
        <p:nvGrpSpPr>
          <p:cNvPr id="10" name="Group 9"/>
          <p:cNvGrpSpPr/>
          <p:nvPr/>
        </p:nvGrpSpPr>
        <p:grpSpPr>
          <a:xfrm>
            <a:off x="0" y="6141224"/>
            <a:ext cx="9143999" cy="716775"/>
            <a:chOff x="0" y="6141224"/>
            <a:chExt cx="9143999" cy="716775"/>
          </a:xfrm>
        </p:grpSpPr>
        <p:sp>
          <p:nvSpPr>
            <p:cNvPr id="11"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12" name="Picture 11"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13" name="TextBox 12"/>
          <p:cNvSpPr txBox="1"/>
          <p:nvPr/>
        </p:nvSpPr>
        <p:spPr>
          <a:xfrm>
            <a:off x="2743200" y="6455548"/>
            <a:ext cx="5943601" cy="307777"/>
          </a:xfrm>
          <a:prstGeom prst="rect">
            <a:avLst/>
          </a:prstGeom>
          <a:noFill/>
        </p:spPr>
        <p:txBody>
          <a:bodyPr wrap="square" rtlCol="0">
            <a:spAutoFit/>
          </a:bodyPr>
          <a:lstStyle/>
          <a:p>
            <a:pPr lvl="0" algn="r"/>
            <a:r>
              <a:rPr lang="en-US" sz="1400" dirty="0" err="1" smtClean="0">
                <a:solidFill>
                  <a:schemeClr val="bg1"/>
                </a:solidFill>
                <a:latin typeface="Effra"/>
                <a:ea typeface="Open Sans"/>
                <a:cs typeface="Effra"/>
                <a:sym typeface="Open Sans"/>
              </a:rPr>
              <a:t>soccom.princeton.edu</a:t>
            </a:r>
            <a:endParaRPr lang="en-US" sz="1400" dirty="0">
              <a:solidFill>
                <a:schemeClr val="bg1"/>
              </a:solidFill>
              <a:latin typeface="Effra"/>
              <a:cs typeface="Effra"/>
            </a:endParaRPr>
          </a:p>
        </p:txBody>
      </p:sp>
      <p:pic>
        <p:nvPicPr>
          <p:cNvPr id="3" name="Picture 2" descr="25670879843_6e06b0e6aa_o.jpg"/>
          <p:cNvPicPr>
            <a:picLocks noChangeAspect="1"/>
          </p:cNvPicPr>
          <p:nvPr/>
        </p:nvPicPr>
        <p:blipFill rotWithShape="1">
          <a:blip r:embed="rId4">
            <a:extLst>
              <a:ext uri="{28A0092B-C50C-407E-A947-70E740481C1C}">
                <a14:useLocalDpi xmlns:a14="http://schemas.microsoft.com/office/drawing/2010/main" val="0"/>
              </a:ext>
            </a:extLst>
          </a:blip>
          <a:srcRect b="-113"/>
          <a:stretch/>
        </p:blipFill>
        <p:spPr>
          <a:xfrm>
            <a:off x="464980" y="1023824"/>
            <a:ext cx="2278220" cy="3421176"/>
          </a:xfrm>
          <a:prstGeom prst="rect">
            <a:avLst/>
          </a:prstGeom>
        </p:spPr>
      </p:pic>
      <p:pic>
        <p:nvPicPr>
          <p:cNvPr id="2" name="Picture 1" descr="Flickr_wordmar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148" y="2369590"/>
            <a:ext cx="1794552" cy="543593"/>
          </a:xfrm>
          <a:prstGeom prst="rect">
            <a:avLst/>
          </a:prstGeom>
          <a:ln>
            <a:noFill/>
          </a:ln>
          <a:effectLst>
            <a:glow rad="101600">
              <a:schemeClr val="bg1">
                <a:alpha val="75000"/>
              </a:schemeClr>
            </a:glow>
          </a:effectLst>
        </p:spPr>
      </p:pic>
      <p:pic>
        <p:nvPicPr>
          <p:cNvPr id="5" name="Picture 4" descr="float deployment thum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1266" y="1023824"/>
            <a:ext cx="3845535" cy="2023807"/>
          </a:xfrm>
          <a:prstGeom prst="rect">
            <a:avLst/>
          </a:prstGeom>
        </p:spPr>
      </p:pic>
      <p:pic>
        <p:nvPicPr>
          <p:cNvPr id="9" name="Picture 8"/>
          <p:cNvPicPr>
            <a:picLocks noChangeAspect="1"/>
          </p:cNvPicPr>
          <p:nvPr/>
        </p:nvPicPr>
        <p:blipFill rotWithShape="1">
          <a:blip r:embed="rId7"/>
          <a:srcRect l="1088" t="2491" r="1594" b="1858"/>
          <a:stretch/>
        </p:blipFill>
        <p:spPr>
          <a:xfrm>
            <a:off x="4175701" y="3618876"/>
            <a:ext cx="4495751" cy="2522348"/>
          </a:xfrm>
          <a:prstGeom prst="rect">
            <a:avLst/>
          </a:prstGeom>
        </p:spPr>
      </p:pic>
      <p:pic>
        <p:nvPicPr>
          <p:cNvPr id="4" name="Picture 3" descr="P1030091.JPG"/>
          <p:cNvPicPr>
            <a:picLocks noChangeAspect="1"/>
          </p:cNvPicPr>
          <p:nvPr/>
        </p:nvPicPr>
        <p:blipFill rotWithShape="1">
          <a:blip r:embed="rId8">
            <a:extLst>
              <a:ext uri="{28A0092B-C50C-407E-A947-70E740481C1C}">
                <a14:useLocalDpi xmlns:a14="http://schemas.microsoft.com/office/drawing/2010/main" val="0"/>
              </a:ext>
            </a:extLst>
          </a:blip>
          <a:srcRect l="30000" t="6770" r="21591" b="9796"/>
          <a:stretch/>
        </p:blipFill>
        <p:spPr>
          <a:xfrm>
            <a:off x="2837894" y="1051105"/>
            <a:ext cx="1911012" cy="2470265"/>
          </a:xfrm>
          <a:prstGeom prst="rect">
            <a:avLst/>
          </a:prstGeom>
        </p:spPr>
      </p:pic>
      <p:pic>
        <p:nvPicPr>
          <p:cNvPr id="7" name="Picture 6" descr="instagr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4944" y="1120375"/>
            <a:ext cx="355037" cy="357447"/>
          </a:xfrm>
          <a:prstGeom prst="rect">
            <a:avLst/>
          </a:prstGeom>
        </p:spPr>
      </p:pic>
      <p:pic>
        <p:nvPicPr>
          <p:cNvPr id="8" name="Picture 7" descr="hangout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87990" y="4237180"/>
            <a:ext cx="1500909" cy="1500909"/>
          </a:xfrm>
          <a:prstGeom prst="rect">
            <a:avLst/>
          </a:prstGeom>
        </p:spPr>
      </p:pic>
      <p:sp>
        <p:nvSpPr>
          <p:cNvPr id="15" name="TextBox 14"/>
          <p:cNvSpPr txBox="1"/>
          <p:nvPr/>
        </p:nvSpPr>
        <p:spPr>
          <a:xfrm>
            <a:off x="2032001" y="5468764"/>
            <a:ext cx="1928091" cy="400110"/>
          </a:xfrm>
          <a:prstGeom prst="rect">
            <a:avLst/>
          </a:prstGeom>
          <a:noFill/>
        </p:spPr>
        <p:txBody>
          <a:bodyPr wrap="square" rtlCol="0">
            <a:spAutoFit/>
          </a:bodyPr>
          <a:lstStyle/>
          <a:p>
            <a:r>
              <a:rPr lang="en-US" sz="2000" dirty="0" smtClean="0">
                <a:latin typeface="Effra"/>
                <a:cs typeface="Effra"/>
              </a:rPr>
              <a:t>.</a:t>
            </a:r>
            <a:r>
              <a:rPr lang="en-US" sz="2000" dirty="0" err="1" smtClean="0">
                <a:latin typeface="Effra"/>
                <a:cs typeface="Effra"/>
              </a:rPr>
              <a:t>princeton.edu</a:t>
            </a:r>
            <a:endParaRPr lang="en-US" sz="2000" dirty="0">
              <a:latin typeface="Effra"/>
              <a:cs typeface="Effra"/>
            </a:endParaRPr>
          </a:p>
        </p:txBody>
      </p:sp>
      <p:pic>
        <p:nvPicPr>
          <p:cNvPr id="19" name="Picture 18" descr="YBGgi9BO copy.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74944" y="1547096"/>
            <a:ext cx="356267" cy="297406"/>
          </a:xfrm>
          <a:prstGeom prst="rect">
            <a:avLst/>
          </a:prstGeom>
        </p:spPr>
      </p:pic>
      <p:pic>
        <p:nvPicPr>
          <p:cNvPr id="20" name="Picture 19" descr="fb_icon_325x32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4944" y="1879137"/>
            <a:ext cx="355037" cy="355037"/>
          </a:xfrm>
          <a:prstGeom prst="rect">
            <a:avLst/>
          </a:prstGeom>
        </p:spPr>
      </p:pic>
      <p:pic>
        <p:nvPicPr>
          <p:cNvPr id="16" name="Picture 15"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81" y="4570055"/>
            <a:ext cx="2956501" cy="1168034"/>
          </a:xfrm>
          <a:prstGeom prst="rect">
            <a:avLst/>
          </a:prstGeom>
        </p:spPr>
      </p:pic>
    </p:spTree>
    <p:extLst>
      <p:ext uri="{BB962C8B-B14F-4D97-AF65-F5344CB8AC3E}">
        <p14:creationId xmlns:p14="http://schemas.microsoft.com/office/powerpoint/2010/main" val="36475133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95145"/>
            <a:ext cx="7772400" cy="1470025"/>
          </a:xfrm>
        </p:spPr>
        <p:txBody>
          <a:bodyPr>
            <a:normAutofit fontScale="90000"/>
          </a:bodyPr>
          <a:lstStyle/>
          <a:p>
            <a:r>
              <a:rPr lang="en-US" b="1" dirty="0" smtClean="0">
                <a:solidFill>
                  <a:srgbClr val="F98305"/>
                </a:solidFill>
                <a:latin typeface="Effra"/>
                <a:cs typeface="Effra"/>
              </a:rPr>
              <a:t>SOCCOM</a:t>
            </a:r>
            <a:r>
              <a:rPr lang="en-US" b="1" baseline="0" dirty="0" smtClean="0">
                <a:solidFill>
                  <a:srgbClr val="F98305"/>
                </a:solidFill>
                <a:latin typeface="Effra"/>
                <a:cs typeface="Effra"/>
              </a:rPr>
              <a:t>: Unlocking the Mysteries of the Southern Ocean</a:t>
            </a:r>
            <a:endParaRPr lang="en-US" b="1" dirty="0">
              <a:solidFill>
                <a:srgbClr val="F98305"/>
              </a:solidFill>
              <a:latin typeface="Effra"/>
              <a:cs typeface="Effra"/>
            </a:endParaRPr>
          </a:p>
        </p:txBody>
      </p:sp>
      <p:sp>
        <p:nvSpPr>
          <p:cNvPr id="3" name="Subtitle 2"/>
          <p:cNvSpPr>
            <a:spLocks noGrp="1"/>
          </p:cNvSpPr>
          <p:nvPr>
            <p:ph type="subTitle" idx="1"/>
          </p:nvPr>
        </p:nvSpPr>
        <p:spPr>
          <a:xfrm>
            <a:off x="1214120" y="3581400"/>
            <a:ext cx="6715760" cy="1752600"/>
          </a:xfrm>
        </p:spPr>
        <p:txBody>
          <a:bodyPr/>
          <a:lstStyle/>
          <a:p>
            <a:r>
              <a:rPr lang="en-US" dirty="0" smtClean="0">
                <a:solidFill>
                  <a:srgbClr val="00A0EE"/>
                </a:solidFill>
                <a:latin typeface="Effra"/>
                <a:cs typeface="Effra"/>
              </a:rPr>
              <a:t>Southern</a:t>
            </a:r>
            <a:r>
              <a:rPr lang="en-US" baseline="0" dirty="0" smtClean="0">
                <a:solidFill>
                  <a:srgbClr val="00A0EE"/>
                </a:solidFill>
                <a:latin typeface="Effra"/>
                <a:cs typeface="Effra"/>
              </a:rPr>
              <a:t> Ocean Carbon and Climate Observations and Modeling</a:t>
            </a:r>
          </a:p>
        </p:txBody>
      </p:sp>
      <p:grpSp>
        <p:nvGrpSpPr>
          <p:cNvPr id="4" name="Group 3"/>
          <p:cNvGrpSpPr/>
          <p:nvPr/>
        </p:nvGrpSpPr>
        <p:grpSpPr>
          <a:xfrm>
            <a:off x="0" y="6141224"/>
            <a:ext cx="9143999" cy="716775"/>
            <a:chOff x="0" y="6141224"/>
            <a:chExt cx="9143999" cy="716775"/>
          </a:xfrm>
        </p:grpSpPr>
        <p:sp>
          <p:nvSpPr>
            <p:cNvPr id="5"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6" name="Picture 5"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Tree>
    <p:extLst>
      <p:ext uri="{BB962C8B-B14F-4D97-AF65-F5344CB8AC3E}">
        <p14:creationId xmlns:p14="http://schemas.microsoft.com/office/powerpoint/2010/main" val="176359501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fontScale="90000"/>
          </a:bodyPr>
          <a:lstStyle/>
          <a:p>
            <a:r>
              <a:rPr lang="en-US" dirty="0" smtClean="0">
                <a:solidFill>
                  <a:srgbClr val="F98305"/>
                </a:solidFill>
                <a:latin typeface="Effra"/>
                <a:cs typeface="Effra"/>
              </a:rPr>
              <a:t>What’s so </a:t>
            </a:r>
            <a:r>
              <a:rPr lang="en-US" b="1" dirty="0" smtClean="0">
                <a:solidFill>
                  <a:srgbClr val="F98305"/>
                </a:solidFill>
                <a:latin typeface="Effra"/>
                <a:cs typeface="Effra"/>
              </a:rPr>
              <a:t>special</a:t>
            </a:r>
            <a:r>
              <a:rPr lang="en-US" baseline="0" dirty="0" smtClean="0">
                <a:solidFill>
                  <a:srgbClr val="F98305"/>
                </a:solidFill>
                <a:latin typeface="Effra"/>
                <a:cs typeface="Effra"/>
              </a:rPr>
              <a:t> </a:t>
            </a:r>
            <a:r>
              <a:rPr lang="en-US" dirty="0" smtClean="0">
                <a:solidFill>
                  <a:srgbClr val="F98305"/>
                </a:solidFill>
                <a:latin typeface="Effra"/>
                <a:cs typeface="Effra"/>
              </a:rPr>
              <a:t>about</a:t>
            </a:r>
            <a:br>
              <a:rPr lang="en-US" dirty="0" smtClean="0">
                <a:solidFill>
                  <a:srgbClr val="F98305"/>
                </a:solidFill>
                <a:latin typeface="Effra"/>
                <a:cs typeface="Effra"/>
              </a:rPr>
            </a:br>
            <a:r>
              <a:rPr lang="en-US" dirty="0" smtClean="0">
                <a:solidFill>
                  <a:srgbClr val="F98305"/>
                </a:solidFill>
                <a:latin typeface="Effra"/>
                <a:cs typeface="Effra"/>
              </a:rPr>
              <a:t>the Southern Ocean?</a:t>
            </a:r>
            <a:endParaRPr lang="en-US" dirty="0">
              <a:solidFill>
                <a:srgbClr val="F98305"/>
              </a:solidFill>
              <a:latin typeface="Effra"/>
              <a:cs typeface="Effra"/>
            </a:endParaRPr>
          </a:p>
        </p:txBody>
      </p:sp>
      <p:pic>
        <p:nvPicPr>
          <p:cNvPr id="8" name="Shape 84"/>
          <p:cNvPicPr preferRelativeResize="0"/>
          <p:nvPr/>
        </p:nvPicPr>
        <p:blipFill rotWithShape="1">
          <a:blip r:embed="rId3">
            <a:alphaModFix/>
          </a:blip>
          <a:srcRect/>
          <a:stretch/>
        </p:blipFill>
        <p:spPr>
          <a:xfrm>
            <a:off x="2183362" y="1712325"/>
            <a:ext cx="4339358" cy="4043680"/>
          </a:xfrm>
          <a:prstGeom prst="rect">
            <a:avLst/>
          </a:prstGeom>
          <a:noFill/>
          <a:ln>
            <a:noFill/>
          </a:ln>
        </p:spPr>
      </p:pic>
      <p:grpSp>
        <p:nvGrpSpPr>
          <p:cNvPr id="11" name="Group 10"/>
          <p:cNvGrpSpPr/>
          <p:nvPr/>
        </p:nvGrpSpPr>
        <p:grpSpPr>
          <a:xfrm>
            <a:off x="0" y="6141224"/>
            <a:ext cx="9143999" cy="716775"/>
            <a:chOff x="0" y="6141224"/>
            <a:chExt cx="9143999" cy="716775"/>
          </a:xfrm>
        </p:grpSpPr>
        <p:sp>
          <p:nvSpPr>
            <p:cNvPr id="9"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10" name="Picture 9" descr="SOCCOM_horiz_logo_noT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Tree>
    <p:extLst>
      <p:ext uri="{BB962C8B-B14F-4D97-AF65-F5344CB8AC3E}">
        <p14:creationId xmlns:p14="http://schemas.microsoft.com/office/powerpoint/2010/main" val="11338379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A0EE"/>
                </a:solidFill>
                <a:latin typeface="Effra"/>
                <a:cs typeface="Effra"/>
              </a:rPr>
              <a:t>Upwelling</a:t>
            </a:r>
            <a:endParaRPr lang="en-US" b="1" dirty="0">
              <a:solidFill>
                <a:srgbClr val="00A0EE"/>
              </a:solidFill>
              <a:latin typeface="Effra"/>
              <a:cs typeface="Effra"/>
            </a:endParaRPr>
          </a:p>
        </p:txBody>
      </p:sp>
      <p:pic>
        <p:nvPicPr>
          <p:cNvPr id="5" name="Shape 733"/>
          <p:cNvPicPr preferRelativeResize="0"/>
          <p:nvPr/>
        </p:nvPicPr>
        <p:blipFill rotWithShape="1">
          <a:blip r:embed="rId3">
            <a:alphaModFix/>
          </a:blip>
          <a:srcRect/>
          <a:stretch/>
        </p:blipFill>
        <p:spPr>
          <a:xfrm>
            <a:off x="664573" y="1534160"/>
            <a:ext cx="7814854" cy="4561838"/>
          </a:xfrm>
          <a:prstGeom prst="rect">
            <a:avLst/>
          </a:prstGeom>
          <a:noFill/>
          <a:ln>
            <a:noFill/>
          </a:ln>
        </p:spPr>
      </p:pic>
      <p:grpSp>
        <p:nvGrpSpPr>
          <p:cNvPr id="6" name="Group 5"/>
          <p:cNvGrpSpPr/>
          <p:nvPr/>
        </p:nvGrpSpPr>
        <p:grpSpPr>
          <a:xfrm>
            <a:off x="0" y="6141224"/>
            <a:ext cx="9143999" cy="716775"/>
            <a:chOff x="0" y="6141224"/>
            <a:chExt cx="9143999" cy="716775"/>
          </a:xfrm>
        </p:grpSpPr>
        <p:sp>
          <p:nvSpPr>
            <p:cNvPr id="7"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8" name="Picture 7" descr="SOCCOM_horiz_logo_noT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9" name="TextBox 8"/>
          <p:cNvSpPr txBox="1"/>
          <p:nvPr/>
        </p:nvSpPr>
        <p:spPr>
          <a:xfrm>
            <a:off x="2521496" y="-201632"/>
            <a:ext cx="1066800" cy="1938992"/>
          </a:xfrm>
          <a:prstGeom prst="rect">
            <a:avLst/>
          </a:prstGeom>
          <a:noFill/>
        </p:spPr>
        <p:txBody>
          <a:bodyPr wrap="square" rtlCol="0">
            <a:spAutoFit/>
          </a:bodyPr>
          <a:lstStyle/>
          <a:p>
            <a:r>
              <a:rPr lang="en-US" sz="12000" dirty="0">
                <a:solidFill>
                  <a:srgbClr val="F98305"/>
                </a:solidFill>
                <a:latin typeface="Effra"/>
                <a:cs typeface="Effra"/>
              </a:rPr>
              <a:t>1</a:t>
            </a:r>
          </a:p>
        </p:txBody>
      </p:sp>
      <p:sp>
        <p:nvSpPr>
          <p:cNvPr id="10" name="TextBox 9"/>
          <p:cNvSpPr txBox="1"/>
          <p:nvPr/>
        </p:nvSpPr>
        <p:spPr>
          <a:xfrm>
            <a:off x="3180081" y="6455548"/>
            <a:ext cx="5506720" cy="307777"/>
          </a:xfrm>
          <a:prstGeom prst="rect">
            <a:avLst/>
          </a:prstGeom>
          <a:noFill/>
        </p:spPr>
        <p:txBody>
          <a:bodyPr wrap="square" rtlCol="0">
            <a:spAutoFit/>
          </a:bodyPr>
          <a:lstStyle/>
          <a:p>
            <a:pPr algn="r"/>
            <a:r>
              <a:rPr lang="en-US" sz="1400" dirty="0" smtClean="0">
                <a:solidFill>
                  <a:schemeClr val="bg1"/>
                </a:solidFill>
                <a:latin typeface="Effra"/>
                <a:ea typeface="Open Sans"/>
                <a:cs typeface="Effra"/>
                <a:sym typeface="Open Sans"/>
              </a:rPr>
              <a:t>Morrison et al. (Physics Today, 2015)</a:t>
            </a:r>
            <a:endParaRPr lang="en-US" sz="1400" dirty="0">
              <a:solidFill>
                <a:schemeClr val="bg1"/>
              </a:solidFill>
              <a:latin typeface="Effra"/>
              <a:cs typeface="Effra"/>
            </a:endParaRPr>
          </a:p>
        </p:txBody>
      </p:sp>
    </p:spTree>
    <p:extLst>
      <p:ext uri="{BB962C8B-B14F-4D97-AF65-F5344CB8AC3E}">
        <p14:creationId xmlns:p14="http://schemas.microsoft.com/office/powerpoint/2010/main" val="196194091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A0EE"/>
                </a:solidFill>
                <a:latin typeface="Effra"/>
                <a:cs typeface="Effra"/>
              </a:rPr>
              <a:t>Heat Absorption</a:t>
            </a:r>
            <a:endParaRPr lang="en-US" b="1" dirty="0">
              <a:solidFill>
                <a:srgbClr val="00A0EE"/>
              </a:solidFill>
              <a:latin typeface="Effra"/>
              <a:cs typeface="Effra"/>
            </a:endParaRPr>
          </a:p>
        </p:txBody>
      </p:sp>
      <p:grpSp>
        <p:nvGrpSpPr>
          <p:cNvPr id="6" name="Group 5"/>
          <p:cNvGrpSpPr/>
          <p:nvPr/>
        </p:nvGrpSpPr>
        <p:grpSpPr>
          <a:xfrm>
            <a:off x="0" y="6141224"/>
            <a:ext cx="9143999" cy="716775"/>
            <a:chOff x="0" y="6141224"/>
            <a:chExt cx="9143999" cy="716775"/>
          </a:xfrm>
        </p:grpSpPr>
        <p:sp>
          <p:nvSpPr>
            <p:cNvPr id="7"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8" name="Picture 7"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3" name="TextBox 2"/>
          <p:cNvSpPr txBox="1"/>
          <p:nvPr/>
        </p:nvSpPr>
        <p:spPr>
          <a:xfrm>
            <a:off x="1619432" y="-193040"/>
            <a:ext cx="1066800" cy="1938992"/>
          </a:xfrm>
          <a:prstGeom prst="rect">
            <a:avLst/>
          </a:prstGeom>
          <a:noFill/>
        </p:spPr>
        <p:txBody>
          <a:bodyPr wrap="square" rtlCol="0">
            <a:spAutoFit/>
          </a:bodyPr>
          <a:lstStyle/>
          <a:p>
            <a:r>
              <a:rPr lang="en-US" sz="12000" dirty="0" smtClean="0">
                <a:solidFill>
                  <a:srgbClr val="F98305"/>
                </a:solidFill>
                <a:latin typeface="Effra"/>
                <a:cs typeface="Effra"/>
              </a:rPr>
              <a:t>2</a:t>
            </a:r>
            <a:endParaRPr lang="en-US" sz="12000" dirty="0">
              <a:solidFill>
                <a:srgbClr val="F98305"/>
              </a:solidFill>
              <a:latin typeface="Effra"/>
              <a:cs typeface="Effra"/>
            </a:endParaRPr>
          </a:p>
        </p:txBody>
      </p:sp>
      <p:pic>
        <p:nvPicPr>
          <p:cNvPr id="9" name="Shape 153"/>
          <p:cNvPicPr preferRelativeResize="0"/>
          <p:nvPr/>
        </p:nvPicPr>
        <p:blipFill rotWithShape="1">
          <a:blip r:embed="rId4">
            <a:alphaModFix/>
            <a:extLst>
              <a:ext uri="{BEBA8EAE-BF5A-486C-A8C5-ECC9F3942E4B}">
                <a14:imgProps xmlns:a14="http://schemas.microsoft.com/office/drawing/2010/main">
                  <a14:imgLayer r:embed="rId5">
                    <a14:imgEffect>
                      <a14:backgroundRemoval t="38961" b="81346" l="13018" r="86864">
                        <a14:foregroundMark x1="23905" y1="63282" x2="28757" y2="45927"/>
                        <a14:foregroundMark x1="31124" y1="48288" x2="47692" y2="42503"/>
                        <a14:foregroundMark x1="30533" y1="43211" x2="30533" y2="43211"/>
                        <a14:foregroundMark x1="72426" y1="46989" x2="80828" y2="59504"/>
                        <a14:foregroundMark x1="83195" y1="57143" x2="83195" y2="57143"/>
                        <a14:foregroundMark x1="60355" y1="57143" x2="60355" y2="57143"/>
                        <a14:foregroundMark x1="57160" y1="61983" x2="57160" y2="61983"/>
                        <a14:foregroundMark x1="43669" y1="43211" x2="43669" y2="43211"/>
                        <a14:foregroundMark x1="51243" y1="42385" x2="51243" y2="42385"/>
                        <a14:foregroundMark x1="53373" y1="42149" x2="53373" y2="42149"/>
                        <a14:foregroundMark x1="48166" y1="73554" x2="48166" y2="73554"/>
                        <a14:foregroundMark x1="33373" y1="41677" x2="33373" y2="41677"/>
                        <a14:foregroundMark x1="70178" y1="44156" x2="70178" y2="44156"/>
                        <a14:foregroundMark x1="57041" y1="41322" x2="57041" y2="41322"/>
                        <a14:foregroundMark x1="59882" y1="41086" x2="69586" y2="41795"/>
                        <a14:foregroundMark x1="37751" y1="40968" x2="43314" y2="41204"/>
                        <a14:foregroundMark x1="43787" y1="40850" x2="54911" y2="40968"/>
                        <a14:foregroundMark x1="55976" y1="40968" x2="60000" y2="40968"/>
                        <a14:foregroundMark x1="55385" y1="40024" x2="55503" y2="41795"/>
                        <a14:foregroundMark x1="33728" y1="40142" x2="43432" y2="40968"/>
                        <a14:foregroundMark x1="66627" y1="40024" x2="57870" y2="42149"/>
                        <a14:foregroundMark x1="80710" y1="65880" x2="73728" y2="71429"/>
                        <a14:foregroundMark x1="80473" y1="67060" x2="73373" y2="72373"/>
                        <a14:foregroundMark x1="16568" y1="71783" x2="29349" y2="78276"/>
                        <a14:foregroundMark x1="29349" y1="73318" x2="13254" y2="80283"/>
                        <a14:foregroundMark x1="16450" y1="73672" x2="17041" y2="79693"/>
                        <a14:foregroundMark x1="13964" y1="75915" x2="21183" y2="80165"/>
                        <a14:foregroundMark x1="32663" y1="78394" x2="17515" y2="79457"/>
                        <a14:foregroundMark x1="34320" y1="77568" x2="20592" y2="81346"/>
                        <a14:foregroundMark x1="32426" y1="79221" x2="26509" y2="80756"/>
                        <a14:foregroundMark x1="17870" y1="71429" x2="31124" y2="73436"/>
                        <a14:foregroundMark x1="31479" y1="40732" x2="27219" y2="44982"/>
                        <a14:foregroundMark x1="29112" y1="41204" x2="26864" y2="45573"/>
                        <a14:foregroundMark x1="76095" y1="43920" x2="86864" y2="57261"/>
                        <a14:foregroundMark x1="72663" y1="41677" x2="78580" y2="45336"/>
                        <a14:foregroundMark x1="68639" y1="39433" x2="72781" y2="44274"/>
                        <a14:foregroundMark x1="79172" y1="46517" x2="82840" y2="51830"/>
                        <a14:foregroundMark x1="84142" y1="57025" x2="81893" y2="67414"/>
                        <a14:foregroundMark x1="74438" y1="72373" x2="65207" y2="75207"/>
                        <a14:foregroundMark x1="63669" y1="74262" x2="32426" y2="74616"/>
                        <a14:foregroundMark x1="17988" y1="58560" x2="21775" y2="68831"/>
                        <a14:foregroundMark x1="19172" y1="50177" x2="17633" y2="59386"/>
                        <a14:foregroundMark x1="27574" y1="42503" x2="18225" y2="51358"/>
                        <a14:backgroundMark x1="41183" y1="37072" x2="41065" y2="37190"/>
                        <a14:backgroundMark x1="43077" y1="37426" x2="68166" y2="37426"/>
                      </a14:backgroundRemoval>
                    </a14:imgEffect>
                  </a14:imgLayer>
                </a14:imgProps>
              </a:ext>
            </a:extLst>
          </a:blip>
          <a:srcRect l="15433" t="40644" r="15843" b="20458"/>
          <a:stretch/>
        </p:blipFill>
        <p:spPr>
          <a:xfrm>
            <a:off x="3789312" y="2333752"/>
            <a:ext cx="4938326" cy="2786888"/>
          </a:xfrm>
          <a:prstGeom prst="rect">
            <a:avLst/>
          </a:prstGeom>
          <a:noFill/>
          <a:ln>
            <a:noFill/>
          </a:ln>
        </p:spPr>
      </p:pic>
      <p:pic>
        <p:nvPicPr>
          <p:cNvPr id="10" name="Shape 121"/>
          <p:cNvPicPr preferRelativeResize="0"/>
          <p:nvPr/>
        </p:nvPicPr>
        <p:blipFill rotWithShape="1">
          <a:blip r:embed="rId6">
            <a:alphaModFix/>
          </a:blip>
          <a:srcRect l="24368" r="24060" b="24476"/>
          <a:stretch/>
        </p:blipFill>
        <p:spPr>
          <a:xfrm>
            <a:off x="457200" y="1638719"/>
            <a:ext cx="3149599" cy="4401958"/>
          </a:xfrm>
          <a:prstGeom prst="rect">
            <a:avLst/>
          </a:prstGeom>
          <a:noFill/>
          <a:ln>
            <a:noFill/>
          </a:ln>
        </p:spPr>
      </p:pic>
      <p:sp>
        <p:nvSpPr>
          <p:cNvPr id="11" name="TextBox 10"/>
          <p:cNvSpPr txBox="1"/>
          <p:nvPr/>
        </p:nvSpPr>
        <p:spPr>
          <a:xfrm>
            <a:off x="2686233" y="6455548"/>
            <a:ext cx="6041406" cy="738664"/>
          </a:xfrm>
          <a:prstGeom prst="rect">
            <a:avLst/>
          </a:prstGeom>
          <a:noFill/>
        </p:spPr>
        <p:txBody>
          <a:bodyPr wrap="square" rtlCol="0">
            <a:spAutoFit/>
          </a:bodyPr>
          <a:lstStyle/>
          <a:p>
            <a:pPr algn="r"/>
            <a:r>
              <a:rPr lang="en-US" sz="1400" dirty="0" smtClean="0">
                <a:solidFill>
                  <a:schemeClr val="bg1"/>
                </a:solidFill>
                <a:latin typeface="Effra"/>
                <a:ea typeface="Open Sans"/>
                <a:cs typeface="Effra"/>
                <a:sym typeface="Open Sans"/>
              </a:rPr>
              <a:t>IPCC AR5 (2013) WGI Chapter 3 (ocean observations), </a:t>
            </a:r>
            <a:r>
              <a:rPr lang="en-US" sz="1400" dirty="0">
                <a:solidFill>
                  <a:schemeClr val="bg1"/>
                </a:solidFill>
                <a:latin typeface="Open Sans"/>
                <a:ea typeface="Open Sans"/>
                <a:cs typeface="Open Sans"/>
                <a:sym typeface="Open Sans"/>
              </a:rPr>
              <a:t>IPCC AR5, Fig. 3.3</a:t>
            </a:r>
          </a:p>
          <a:p>
            <a:pPr lvl="0" algn="r"/>
            <a:endParaRPr lang="en-US" sz="1400" dirty="0" smtClean="0">
              <a:solidFill>
                <a:schemeClr val="bg1"/>
              </a:solidFill>
              <a:latin typeface="Effra"/>
              <a:ea typeface="Open Sans"/>
              <a:cs typeface="Effra"/>
              <a:sym typeface="Open Sans"/>
            </a:endParaRPr>
          </a:p>
          <a:p>
            <a:pPr lvl="0" algn="r"/>
            <a:endParaRPr lang="en-US" sz="1400" dirty="0">
              <a:solidFill>
                <a:schemeClr val="bg1"/>
              </a:solidFill>
              <a:latin typeface="Effra"/>
              <a:cs typeface="Effra"/>
            </a:endParaRPr>
          </a:p>
        </p:txBody>
      </p:sp>
    </p:spTree>
    <p:extLst>
      <p:ext uri="{BB962C8B-B14F-4D97-AF65-F5344CB8AC3E}">
        <p14:creationId xmlns:p14="http://schemas.microsoft.com/office/powerpoint/2010/main" val="21576753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rgbClr val="00A0EE"/>
                </a:solidFill>
                <a:latin typeface="Effra"/>
                <a:cs typeface="Effra"/>
              </a:rPr>
              <a:t>Carbon Absorption</a:t>
            </a:r>
            <a:endParaRPr lang="en-US" b="1" dirty="0">
              <a:solidFill>
                <a:srgbClr val="00A0EE"/>
              </a:solidFill>
              <a:latin typeface="Effra"/>
              <a:cs typeface="Effra"/>
            </a:endParaRPr>
          </a:p>
        </p:txBody>
      </p:sp>
      <p:grpSp>
        <p:nvGrpSpPr>
          <p:cNvPr id="6" name="Group 5"/>
          <p:cNvGrpSpPr/>
          <p:nvPr/>
        </p:nvGrpSpPr>
        <p:grpSpPr>
          <a:xfrm>
            <a:off x="0" y="6141224"/>
            <a:ext cx="9143999" cy="716775"/>
            <a:chOff x="0" y="6141224"/>
            <a:chExt cx="9143999" cy="716775"/>
          </a:xfrm>
        </p:grpSpPr>
        <p:sp>
          <p:nvSpPr>
            <p:cNvPr id="7"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8" name="Picture 7"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3" name="TextBox 2"/>
          <p:cNvSpPr txBox="1"/>
          <p:nvPr/>
        </p:nvSpPr>
        <p:spPr>
          <a:xfrm>
            <a:off x="1385752" y="-193040"/>
            <a:ext cx="1066800" cy="1938992"/>
          </a:xfrm>
          <a:prstGeom prst="rect">
            <a:avLst/>
          </a:prstGeom>
          <a:noFill/>
        </p:spPr>
        <p:txBody>
          <a:bodyPr wrap="square" rtlCol="0">
            <a:spAutoFit/>
          </a:bodyPr>
          <a:lstStyle/>
          <a:p>
            <a:r>
              <a:rPr lang="en-US" sz="12000" dirty="0" smtClean="0">
                <a:solidFill>
                  <a:srgbClr val="F98305"/>
                </a:solidFill>
                <a:latin typeface="Effra"/>
                <a:cs typeface="Effra"/>
              </a:rPr>
              <a:t>3</a:t>
            </a:r>
            <a:endParaRPr lang="en-US" sz="12000" dirty="0">
              <a:solidFill>
                <a:srgbClr val="F98305"/>
              </a:solidFill>
              <a:latin typeface="Effra"/>
              <a:cs typeface="Effra"/>
            </a:endParaRPr>
          </a:p>
        </p:txBody>
      </p:sp>
      <p:pic>
        <p:nvPicPr>
          <p:cNvPr id="10" name="Shape 110"/>
          <p:cNvPicPr preferRelativeResize="0"/>
          <p:nvPr/>
        </p:nvPicPr>
        <p:blipFill rotWithShape="1">
          <a:blip r:embed="rId4">
            <a:alphaModFix/>
          </a:blip>
          <a:srcRect r="3596"/>
          <a:stretch/>
        </p:blipFill>
        <p:spPr>
          <a:xfrm>
            <a:off x="459494" y="1417638"/>
            <a:ext cx="8227306" cy="4580498"/>
          </a:xfrm>
          <a:prstGeom prst="rect">
            <a:avLst/>
          </a:prstGeom>
          <a:noFill/>
          <a:ln>
            <a:noFill/>
          </a:ln>
        </p:spPr>
      </p:pic>
      <p:sp>
        <p:nvSpPr>
          <p:cNvPr id="4" name="TextBox 3"/>
          <p:cNvSpPr txBox="1"/>
          <p:nvPr/>
        </p:nvSpPr>
        <p:spPr>
          <a:xfrm>
            <a:off x="2743200" y="6455548"/>
            <a:ext cx="5943601" cy="523220"/>
          </a:xfrm>
          <a:prstGeom prst="rect">
            <a:avLst/>
          </a:prstGeom>
          <a:noFill/>
        </p:spPr>
        <p:txBody>
          <a:bodyPr wrap="square" rtlCol="0">
            <a:spAutoFit/>
          </a:bodyPr>
          <a:lstStyle/>
          <a:p>
            <a:pPr lvl="0" algn="r"/>
            <a:r>
              <a:rPr lang="en-US" sz="1400" dirty="0">
                <a:solidFill>
                  <a:schemeClr val="bg1"/>
                </a:solidFill>
                <a:latin typeface="Effra"/>
                <a:ea typeface="Open Sans"/>
                <a:cs typeface="Effra"/>
                <a:sym typeface="Open Sans"/>
              </a:rPr>
              <a:t>Feely and Sabine, http://www.pmel.noaa.gov/co2/PressConference.html</a:t>
            </a:r>
          </a:p>
          <a:p>
            <a:pPr algn="r"/>
            <a:endParaRPr lang="en-US" sz="1400" dirty="0">
              <a:solidFill>
                <a:schemeClr val="bg1"/>
              </a:solidFill>
              <a:latin typeface="Effra"/>
              <a:cs typeface="Effra"/>
            </a:endParaRPr>
          </a:p>
        </p:txBody>
      </p:sp>
    </p:spTree>
    <p:extLst>
      <p:ext uri="{BB962C8B-B14F-4D97-AF65-F5344CB8AC3E}">
        <p14:creationId xmlns:p14="http://schemas.microsoft.com/office/powerpoint/2010/main" val="28058047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smtClean="0">
                <a:solidFill>
                  <a:srgbClr val="F98305"/>
                </a:solidFill>
                <a:latin typeface="Effra"/>
                <a:cs typeface="Effra"/>
              </a:rPr>
              <a:t>Relationship between the </a:t>
            </a:r>
            <a:br>
              <a:rPr lang="en-US" sz="3500" dirty="0" smtClean="0">
                <a:solidFill>
                  <a:srgbClr val="F98305"/>
                </a:solidFill>
                <a:latin typeface="Effra"/>
                <a:cs typeface="Effra"/>
              </a:rPr>
            </a:br>
            <a:r>
              <a:rPr lang="en-US" sz="3500" b="1" dirty="0" smtClean="0">
                <a:solidFill>
                  <a:srgbClr val="F98305"/>
                </a:solidFill>
                <a:latin typeface="Effra"/>
                <a:cs typeface="Effra"/>
              </a:rPr>
              <a:t>Southern Ocean</a:t>
            </a:r>
            <a:r>
              <a:rPr lang="en-US" sz="3500" dirty="0" smtClean="0">
                <a:solidFill>
                  <a:srgbClr val="F98305"/>
                </a:solidFill>
                <a:latin typeface="Effra"/>
                <a:cs typeface="Effra"/>
              </a:rPr>
              <a:t> and our </a:t>
            </a:r>
            <a:r>
              <a:rPr lang="en-US" sz="3500" b="1" dirty="0" smtClean="0">
                <a:solidFill>
                  <a:srgbClr val="F98305"/>
                </a:solidFill>
                <a:latin typeface="Effra"/>
                <a:cs typeface="Effra"/>
              </a:rPr>
              <a:t>Climate</a:t>
            </a:r>
            <a:endParaRPr lang="en-US" sz="3500" b="1" dirty="0">
              <a:solidFill>
                <a:srgbClr val="F98305"/>
              </a:solidFill>
              <a:latin typeface="Effra"/>
              <a:cs typeface="Effra"/>
            </a:endParaRPr>
          </a:p>
        </p:txBody>
      </p:sp>
      <p:grpSp>
        <p:nvGrpSpPr>
          <p:cNvPr id="6" name="Group 5"/>
          <p:cNvGrpSpPr/>
          <p:nvPr/>
        </p:nvGrpSpPr>
        <p:grpSpPr>
          <a:xfrm>
            <a:off x="0" y="6141224"/>
            <a:ext cx="9143999" cy="716775"/>
            <a:chOff x="0" y="6141224"/>
            <a:chExt cx="9143999" cy="716775"/>
          </a:xfrm>
        </p:grpSpPr>
        <p:sp>
          <p:nvSpPr>
            <p:cNvPr id="7"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8" name="Picture 7" descr="SOCCOM_horiz_logo_noT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4" name="TextBox 3"/>
          <p:cNvSpPr txBox="1"/>
          <p:nvPr/>
        </p:nvSpPr>
        <p:spPr>
          <a:xfrm>
            <a:off x="2743200" y="6455548"/>
            <a:ext cx="5943601" cy="307777"/>
          </a:xfrm>
          <a:prstGeom prst="rect">
            <a:avLst/>
          </a:prstGeom>
          <a:noFill/>
        </p:spPr>
        <p:txBody>
          <a:bodyPr wrap="square" rtlCol="0">
            <a:spAutoFit/>
          </a:bodyPr>
          <a:lstStyle/>
          <a:p>
            <a:pPr lvl="0" algn="r"/>
            <a:r>
              <a:rPr lang="en-US" sz="1400" dirty="0" smtClean="0">
                <a:solidFill>
                  <a:schemeClr val="bg1"/>
                </a:solidFill>
                <a:latin typeface="Effra"/>
                <a:ea typeface="Open Sans"/>
                <a:cs typeface="Effra"/>
                <a:sym typeface="Open Sans"/>
              </a:rPr>
              <a:t>Morrison et al 2015, Oscar Schofield 2013</a:t>
            </a:r>
            <a:endParaRPr lang="en-US" sz="1400" dirty="0">
              <a:solidFill>
                <a:schemeClr val="bg1"/>
              </a:solidFill>
              <a:latin typeface="Effra"/>
              <a:cs typeface="Effra"/>
            </a:endParaRPr>
          </a:p>
        </p:txBody>
      </p:sp>
      <p:pic>
        <p:nvPicPr>
          <p:cNvPr id="11" name="Picture 10" descr="DSC_0046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632" y="1415786"/>
            <a:ext cx="6906004" cy="4591758"/>
          </a:xfrm>
          <a:prstGeom prst="rect">
            <a:avLst/>
          </a:prstGeom>
        </p:spPr>
      </p:pic>
      <p:pic>
        <p:nvPicPr>
          <p:cNvPr id="3" name="Picture 2" descr="PT.3.2654.figures.online.f2.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6170" y="1414808"/>
            <a:ext cx="3546928" cy="4592736"/>
          </a:xfrm>
          <a:prstGeom prst="rect">
            <a:avLst/>
          </a:prstGeom>
        </p:spPr>
      </p:pic>
    </p:spTree>
    <p:extLst>
      <p:ext uri="{BB962C8B-B14F-4D97-AF65-F5344CB8AC3E}">
        <p14:creationId xmlns:p14="http://schemas.microsoft.com/office/powerpoint/2010/main" val="190858249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0240" y="274638"/>
            <a:ext cx="5496560" cy="2184082"/>
          </a:xfrm>
        </p:spPr>
        <p:txBody>
          <a:bodyPr>
            <a:normAutofit/>
          </a:bodyPr>
          <a:lstStyle/>
          <a:p>
            <a:pPr>
              <a:lnSpc>
                <a:spcPct val="80000"/>
              </a:lnSpc>
            </a:pPr>
            <a:r>
              <a:rPr lang="en-US" dirty="0" smtClean="0">
                <a:solidFill>
                  <a:srgbClr val="F98305"/>
                </a:solidFill>
                <a:latin typeface="Effra"/>
                <a:cs typeface="Effra"/>
              </a:rPr>
              <a:t>What does SOCCOM seek to do?</a:t>
            </a:r>
            <a:endParaRPr lang="en-US" dirty="0">
              <a:solidFill>
                <a:srgbClr val="F98305"/>
              </a:solidFill>
              <a:latin typeface="Effra"/>
              <a:cs typeface="Effra"/>
            </a:endParaRPr>
          </a:p>
        </p:txBody>
      </p:sp>
      <p:pic>
        <p:nvPicPr>
          <p:cNvPr id="5" name="Picture 4" descr="roll up your sleev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74638"/>
            <a:ext cx="2234355" cy="2184082"/>
          </a:xfrm>
          <a:prstGeom prst="rect">
            <a:avLst/>
          </a:prstGeom>
        </p:spPr>
      </p:pic>
      <p:grpSp>
        <p:nvGrpSpPr>
          <p:cNvPr id="7" name="Group 6"/>
          <p:cNvGrpSpPr/>
          <p:nvPr/>
        </p:nvGrpSpPr>
        <p:grpSpPr>
          <a:xfrm>
            <a:off x="0" y="6141224"/>
            <a:ext cx="9143999" cy="716775"/>
            <a:chOff x="0" y="6141224"/>
            <a:chExt cx="9143999" cy="716775"/>
          </a:xfrm>
        </p:grpSpPr>
        <p:sp>
          <p:nvSpPr>
            <p:cNvPr id="8"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9" name="Picture 8" descr="SOCCOM_horiz_logo_noTa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10" name="TextBox 9"/>
          <p:cNvSpPr txBox="1"/>
          <p:nvPr/>
        </p:nvSpPr>
        <p:spPr>
          <a:xfrm>
            <a:off x="2743200" y="6455548"/>
            <a:ext cx="5943601" cy="523220"/>
          </a:xfrm>
          <a:prstGeom prst="rect">
            <a:avLst/>
          </a:prstGeom>
          <a:noFill/>
        </p:spPr>
        <p:txBody>
          <a:bodyPr wrap="square" rtlCol="0">
            <a:spAutoFit/>
          </a:bodyPr>
          <a:lstStyle/>
          <a:p>
            <a:pPr lvl="0" algn="r"/>
            <a:r>
              <a:rPr lang="en-US" sz="1400" dirty="0" smtClean="0">
                <a:solidFill>
                  <a:schemeClr val="bg1"/>
                </a:solidFill>
                <a:latin typeface="Effra"/>
                <a:ea typeface="Open Sans"/>
                <a:cs typeface="Effra"/>
                <a:sym typeface="Open Sans"/>
              </a:rPr>
              <a:t>Isa </a:t>
            </a:r>
            <a:r>
              <a:rPr lang="en-US" sz="1400" dirty="0" err="1" smtClean="0">
                <a:solidFill>
                  <a:schemeClr val="bg1"/>
                </a:solidFill>
                <a:latin typeface="Effra"/>
                <a:ea typeface="Open Sans"/>
                <a:cs typeface="Effra"/>
                <a:sym typeface="Open Sans"/>
              </a:rPr>
              <a:t>Rosso</a:t>
            </a:r>
            <a:r>
              <a:rPr lang="en-US" sz="1400" dirty="0" smtClean="0">
                <a:solidFill>
                  <a:schemeClr val="bg1"/>
                </a:solidFill>
                <a:latin typeface="Effra"/>
                <a:ea typeface="Open Sans"/>
                <a:cs typeface="Effra"/>
                <a:sym typeface="Open Sans"/>
              </a:rPr>
              <a:t>, R/V Palmer Cruise 2014; ETH Zürich, </a:t>
            </a:r>
            <a:r>
              <a:rPr lang="en-US" sz="1400" dirty="0" err="1" smtClean="0">
                <a:solidFill>
                  <a:schemeClr val="bg1"/>
                </a:solidFill>
                <a:latin typeface="Effra"/>
                <a:ea typeface="Open Sans"/>
                <a:cs typeface="Effra"/>
                <a:sym typeface="Open Sans"/>
              </a:rPr>
              <a:t>Carbones</a:t>
            </a:r>
            <a:r>
              <a:rPr lang="en-US" sz="1400" dirty="0" smtClean="0">
                <a:solidFill>
                  <a:schemeClr val="bg1"/>
                </a:solidFill>
                <a:latin typeface="Effra"/>
                <a:ea typeface="Open Sans"/>
                <a:cs typeface="Effra"/>
                <a:sym typeface="Open Sans"/>
              </a:rPr>
              <a:t> EU Project</a:t>
            </a:r>
            <a:endParaRPr lang="en-US" sz="1400" dirty="0">
              <a:solidFill>
                <a:schemeClr val="bg1"/>
              </a:solidFill>
              <a:latin typeface="Effra"/>
              <a:ea typeface="Open Sans"/>
              <a:cs typeface="Effra"/>
              <a:sym typeface="Open Sans"/>
            </a:endParaRPr>
          </a:p>
          <a:p>
            <a:pPr algn="r"/>
            <a:endParaRPr lang="en-US" sz="1400" dirty="0">
              <a:solidFill>
                <a:schemeClr val="bg1"/>
              </a:solidFill>
              <a:latin typeface="Effra"/>
              <a:cs typeface="Effra"/>
            </a:endParaRPr>
          </a:p>
        </p:txBody>
      </p:sp>
      <p:pic>
        <p:nvPicPr>
          <p:cNvPr id="12" name="Picture 11" descr="image.imageformat.lightbox.308530748_ETHZurich.png"/>
          <p:cNvPicPr>
            <a:picLocks noChangeAspect="1"/>
          </p:cNvPicPr>
          <p:nvPr/>
        </p:nvPicPr>
        <p:blipFill rotWithShape="1">
          <a:blip r:embed="rId5">
            <a:extLst>
              <a:ext uri="{28A0092B-C50C-407E-A947-70E740481C1C}">
                <a14:useLocalDpi xmlns:a14="http://schemas.microsoft.com/office/drawing/2010/main" val="0"/>
              </a:ext>
            </a:extLst>
          </a:blip>
          <a:srcRect l="15875" r="16074"/>
          <a:stretch/>
        </p:blipFill>
        <p:spPr>
          <a:xfrm>
            <a:off x="5198955" y="3068002"/>
            <a:ext cx="3630739" cy="2660847"/>
          </a:xfrm>
          <a:prstGeom prst="rect">
            <a:avLst/>
          </a:prstGeom>
        </p:spPr>
      </p:pic>
      <p:sp>
        <p:nvSpPr>
          <p:cNvPr id="13" name="Title 1"/>
          <p:cNvSpPr txBox="1">
            <a:spLocks/>
          </p:cNvSpPr>
          <p:nvPr/>
        </p:nvSpPr>
        <p:spPr>
          <a:xfrm>
            <a:off x="367865" y="2397760"/>
            <a:ext cx="3456214" cy="6702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500" dirty="0" smtClean="0">
                <a:solidFill>
                  <a:srgbClr val="00A0EE"/>
                </a:solidFill>
                <a:latin typeface="Effra"/>
                <a:cs typeface="Effra"/>
              </a:rPr>
              <a:t>Observations</a:t>
            </a:r>
            <a:endParaRPr lang="en-US" sz="3500" dirty="0">
              <a:solidFill>
                <a:srgbClr val="00A0EE"/>
              </a:solidFill>
              <a:latin typeface="Effra"/>
              <a:cs typeface="Effra"/>
            </a:endParaRPr>
          </a:p>
        </p:txBody>
      </p:sp>
      <p:sp>
        <p:nvSpPr>
          <p:cNvPr id="16" name="Title 1"/>
          <p:cNvSpPr txBox="1">
            <a:spLocks/>
          </p:cNvSpPr>
          <p:nvPr/>
        </p:nvSpPr>
        <p:spPr>
          <a:xfrm>
            <a:off x="5198956" y="2418398"/>
            <a:ext cx="3630738" cy="6702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500" dirty="0" smtClean="0">
                <a:solidFill>
                  <a:srgbClr val="00A0EE"/>
                </a:solidFill>
                <a:latin typeface="Effra"/>
                <a:cs typeface="Effra"/>
              </a:rPr>
              <a:t>Models</a:t>
            </a:r>
            <a:endParaRPr lang="en-US" sz="3500" dirty="0">
              <a:solidFill>
                <a:srgbClr val="00A0EE"/>
              </a:solidFill>
              <a:latin typeface="Effra"/>
              <a:cs typeface="Effra"/>
            </a:endParaRPr>
          </a:p>
        </p:txBody>
      </p:sp>
      <p:sp>
        <p:nvSpPr>
          <p:cNvPr id="17" name="Title 1"/>
          <p:cNvSpPr txBox="1">
            <a:spLocks/>
          </p:cNvSpPr>
          <p:nvPr/>
        </p:nvSpPr>
        <p:spPr>
          <a:xfrm>
            <a:off x="4004523" y="2438081"/>
            <a:ext cx="1134954" cy="76559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12000" dirty="0" smtClean="0">
                <a:solidFill>
                  <a:srgbClr val="F98305"/>
                </a:solidFill>
                <a:latin typeface="Effra"/>
                <a:cs typeface="Effra"/>
              </a:rPr>
              <a:t>+</a:t>
            </a:r>
            <a:endParaRPr lang="en-US" sz="12000" dirty="0">
              <a:solidFill>
                <a:srgbClr val="F98305"/>
              </a:solidFill>
              <a:latin typeface="Effra"/>
              <a:cs typeface="Effra"/>
            </a:endParaRPr>
          </a:p>
        </p:txBody>
      </p:sp>
      <p:pic>
        <p:nvPicPr>
          <p:cNvPr id="3" name="Picture 2" descr="25670879843_6e06b0e6aa_o.jpg"/>
          <p:cNvPicPr>
            <a:picLocks noChangeAspect="1"/>
          </p:cNvPicPr>
          <p:nvPr/>
        </p:nvPicPr>
        <p:blipFill rotWithShape="1">
          <a:blip r:embed="rId6">
            <a:extLst>
              <a:ext uri="{28A0092B-C50C-407E-A947-70E740481C1C}">
                <a14:useLocalDpi xmlns:a14="http://schemas.microsoft.com/office/drawing/2010/main" val="0"/>
              </a:ext>
            </a:extLst>
          </a:blip>
          <a:srcRect t="51817" b="-1"/>
          <a:stretch/>
        </p:blipFill>
        <p:spPr>
          <a:xfrm>
            <a:off x="367865" y="3046533"/>
            <a:ext cx="3630739" cy="2624170"/>
          </a:xfrm>
          <a:prstGeom prst="rect">
            <a:avLst/>
          </a:prstGeom>
        </p:spPr>
      </p:pic>
    </p:spTree>
    <p:extLst>
      <p:ext uri="{BB962C8B-B14F-4D97-AF65-F5344CB8AC3E}">
        <p14:creationId xmlns:p14="http://schemas.microsoft.com/office/powerpoint/2010/main" val="302579042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6141224"/>
            <a:ext cx="9143999" cy="716775"/>
            <a:chOff x="0" y="6141224"/>
            <a:chExt cx="9143999" cy="716775"/>
          </a:xfrm>
        </p:grpSpPr>
        <p:sp>
          <p:nvSpPr>
            <p:cNvPr id="8" name="Shape 80"/>
            <p:cNvSpPr/>
            <p:nvPr/>
          </p:nvSpPr>
          <p:spPr>
            <a:xfrm>
              <a:off x="0" y="6223000"/>
              <a:ext cx="9143999" cy="544958"/>
            </a:xfrm>
            <a:prstGeom prst="rect">
              <a:avLst/>
            </a:prstGeom>
            <a:solidFill>
              <a:srgbClr val="C0EDFE"/>
            </a:solidFill>
            <a:ln>
              <a:noFill/>
            </a:ln>
          </p:spPr>
          <p:txBody>
            <a:bodyPr lIns="0" tIns="0" rIns="0" bIns="0" anchor="t" anchorCtr="0">
              <a:noAutofit/>
            </a:bodyPr>
            <a:lstStyle/>
            <a:p>
              <a:pPr marL="0" marR="0" lvl="0" indent="0" algn="ctr" rtl="0">
                <a:spcBef>
                  <a:spcPts val="0"/>
                </a:spcBef>
                <a:buNone/>
              </a:pPr>
              <a:endParaRPr sz="3700" b="0" i="0" u="none" strike="noStrike" cap="none">
                <a:solidFill>
                  <a:srgbClr val="000000"/>
                </a:solidFill>
                <a:latin typeface="Cabin"/>
                <a:ea typeface="Cabin"/>
                <a:cs typeface="Cabin"/>
                <a:sym typeface="Cabin"/>
              </a:endParaRPr>
            </a:p>
          </p:txBody>
        </p:sp>
        <p:pic>
          <p:nvPicPr>
            <p:cNvPr id="9" name="Picture 8" descr="SOCCOM_horiz_logo_noTa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786" y="6141224"/>
              <a:ext cx="1814286" cy="716775"/>
            </a:xfrm>
            <a:prstGeom prst="rect">
              <a:avLst/>
            </a:prstGeom>
          </p:spPr>
        </p:pic>
      </p:grpSp>
      <p:sp>
        <p:nvSpPr>
          <p:cNvPr id="10" name="TextBox 9"/>
          <p:cNvSpPr txBox="1"/>
          <p:nvPr/>
        </p:nvSpPr>
        <p:spPr>
          <a:xfrm>
            <a:off x="2743200" y="6455548"/>
            <a:ext cx="5943601" cy="307777"/>
          </a:xfrm>
          <a:prstGeom prst="rect">
            <a:avLst/>
          </a:prstGeom>
          <a:noFill/>
        </p:spPr>
        <p:txBody>
          <a:bodyPr wrap="square" rtlCol="0">
            <a:spAutoFit/>
          </a:bodyPr>
          <a:lstStyle/>
          <a:p>
            <a:pPr algn="r"/>
            <a:r>
              <a:rPr lang="en-US" sz="1400" dirty="0" smtClean="0">
                <a:solidFill>
                  <a:schemeClr val="bg1"/>
                </a:solidFill>
                <a:latin typeface="Effra"/>
                <a:cs typeface="Effra"/>
              </a:rPr>
              <a:t>CM2.6, R Slater</a:t>
            </a:r>
            <a:endParaRPr lang="en-US" sz="1400" dirty="0">
              <a:solidFill>
                <a:schemeClr val="bg1"/>
              </a:solidFill>
              <a:latin typeface="Effra"/>
              <a:cs typeface="Effra"/>
            </a:endParaRPr>
          </a:p>
        </p:txBody>
      </p:sp>
      <p:pic>
        <p:nvPicPr>
          <p:cNvPr id="4" name="Undersampling  of Nitrate Variabilit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128679" y="1002848"/>
            <a:ext cx="4886642" cy="5220151"/>
          </a:xfrm>
          <a:prstGeom prst="rect">
            <a:avLst/>
          </a:prstGeom>
        </p:spPr>
      </p:pic>
      <p:sp>
        <p:nvSpPr>
          <p:cNvPr id="13" name="Title 1"/>
          <p:cNvSpPr txBox="1">
            <a:spLocks/>
          </p:cNvSpPr>
          <p:nvPr/>
        </p:nvSpPr>
        <p:spPr>
          <a:xfrm>
            <a:off x="644253" y="579120"/>
            <a:ext cx="7855494" cy="11176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80000"/>
              </a:lnSpc>
            </a:pPr>
            <a:r>
              <a:rPr lang="en-US" sz="3500" b="1" dirty="0" smtClean="0">
                <a:solidFill>
                  <a:srgbClr val="F98305"/>
                </a:solidFill>
                <a:latin typeface="Effra"/>
                <a:cs typeface="Effra"/>
              </a:rPr>
              <a:t>Observations</a:t>
            </a:r>
            <a:r>
              <a:rPr lang="en-US" sz="3500" dirty="0" smtClean="0">
                <a:solidFill>
                  <a:srgbClr val="F98305"/>
                </a:solidFill>
                <a:latin typeface="Effra"/>
                <a:cs typeface="Effra"/>
              </a:rPr>
              <a:t> from </a:t>
            </a:r>
            <a:r>
              <a:rPr lang="en-US" sz="3500" b="1" dirty="0">
                <a:solidFill>
                  <a:srgbClr val="F98305"/>
                </a:solidFill>
                <a:latin typeface="Effra"/>
                <a:cs typeface="Effra"/>
              </a:rPr>
              <a:t>F</a:t>
            </a:r>
            <a:r>
              <a:rPr lang="en-US" sz="3500" b="1" dirty="0" smtClean="0">
                <a:solidFill>
                  <a:srgbClr val="F98305"/>
                </a:solidFill>
                <a:latin typeface="Effra"/>
                <a:cs typeface="Effra"/>
              </a:rPr>
              <a:t>loats</a:t>
            </a:r>
          </a:p>
          <a:p>
            <a:pPr>
              <a:lnSpc>
                <a:spcPct val="80000"/>
              </a:lnSpc>
            </a:pPr>
            <a:r>
              <a:rPr lang="en-US" sz="3500" dirty="0" smtClean="0">
                <a:solidFill>
                  <a:srgbClr val="F98305"/>
                </a:solidFill>
                <a:latin typeface="Effra"/>
                <a:cs typeface="Effra"/>
              </a:rPr>
              <a:t>will open our eyes…</a:t>
            </a:r>
          </a:p>
          <a:p>
            <a:pPr>
              <a:lnSpc>
                <a:spcPct val="80000"/>
              </a:lnSpc>
            </a:pPr>
            <a:endParaRPr lang="en-US" sz="3500" dirty="0">
              <a:solidFill>
                <a:srgbClr val="F98305"/>
              </a:solidFill>
              <a:latin typeface="Effra"/>
              <a:cs typeface="Effra"/>
            </a:endParaRPr>
          </a:p>
        </p:txBody>
      </p:sp>
    </p:spTree>
    <p:extLst>
      <p:ext uri="{BB962C8B-B14F-4D97-AF65-F5344CB8AC3E}">
        <p14:creationId xmlns:p14="http://schemas.microsoft.com/office/powerpoint/2010/main" val="416664427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4529</TotalTime>
  <Words>2203</Words>
  <Application>Microsoft Macintosh PowerPoint</Application>
  <PresentationFormat>On-screen Show (4:3)</PresentationFormat>
  <Paragraphs>126</Paragraphs>
  <Slides>14</Slides>
  <Notes>14</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SOCCOM: Unlocking the Mysteries of the Southern Ocean</vt:lpstr>
      <vt:lpstr>What’s so special about the Southern Ocean?</vt:lpstr>
      <vt:lpstr>Upwelling</vt:lpstr>
      <vt:lpstr>Heat Absorption</vt:lpstr>
      <vt:lpstr>Carbon Absorption</vt:lpstr>
      <vt:lpstr>Relationship between the  Southern Ocean and our Climate</vt:lpstr>
      <vt:lpstr>What does SOCCOM seek to do?</vt:lpstr>
      <vt:lpstr>PowerPoint Presentation</vt:lpstr>
      <vt:lpstr>PowerPoint Presentation</vt:lpstr>
      <vt:lpstr>PowerPoint Presentation</vt:lpstr>
      <vt:lpstr>PowerPoint Presentation</vt:lpstr>
      <vt:lpstr>PowerPoint Presentation</vt:lpstr>
      <vt:lpstr>PowerPoint Presentation</vt:lpstr>
    </vt:vector>
  </TitlesOfParts>
  <Company>Climate Central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SOCCOM: Uncovering the mysteries of the Southern Ocean</dc:title>
  <dc:creator>Greta Shum</dc:creator>
  <cp:lastModifiedBy>Greta Shum</cp:lastModifiedBy>
  <cp:revision>103</cp:revision>
  <dcterms:created xsi:type="dcterms:W3CDTF">2016-06-07T13:52:58Z</dcterms:created>
  <dcterms:modified xsi:type="dcterms:W3CDTF">2016-08-17T17:01:03Z</dcterms:modified>
</cp:coreProperties>
</file>